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Franklin Gothic Heavy" panose="020B0903020102020204" pitchFamily="34" charset="0"/>
      <p:regular r:id="rId14"/>
      <p:italic r:id="rId15"/>
    </p:embeddedFont>
    <p:embeddedFont>
      <p:font typeface="Lato" panose="020F0502020204030203" pitchFamily="34" charset="0"/>
      <p:regular r:id="rId16"/>
    </p:embeddedFont>
    <p:embeddedFont>
      <p:font typeface="Lato Bold" panose="020B0604020202020204" charset="0"/>
      <p:regular r:id="rId17"/>
    </p:embeddedFont>
    <p:embeddedFont>
      <p:font typeface="Lato Light" panose="020F0502020204030203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377350" y="571500"/>
            <a:ext cx="10910650" cy="402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3"/>
              </a:lnSpc>
            </a:pPr>
            <a:r>
              <a:rPr lang="en-US" sz="6425" b="1" dirty="0">
                <a:solidFill>
                  <a:srgbClr val="282824"/>
                </a:solidFill>
                <a:latin typeface="Franklin Gothic Heavy" panose="020B0903020102020204" pitchFamily="34" charset="0"/>
                <a:ea typeface="Lato Bold"/>
                <a:cs typeface="Lato Bold"/>
                <a:sym typeface="Lato Bold"/>
              </a:rPr>
              <a:t>Team Profit Pioneers</a:t>
            </a:r>
          </a:p>
          <a:p>
            <a:pPr algn="l">
              <a:lnSpc>
                <a:spcPts val="8013"/>
              </a:lnSpc>
            </a:pPr>
            <a:endParaRPr lang="en-US" sz="6425" b="1" dirty="0">
              <a:solidFill>
                <a:srgbClr val="282824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8013"/>
              </a:lnSpc>
            </a:pPr>
            <a:r>
              <a:rPr lang="en-US" sz="6425" b="1" dirty="0" err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MarketAI</a:t>
            </a:r>
            <a:r>
              <a:rPr lang="en-US" sz="6425" b="1" dirty="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 Suite: Intelligent Sales &amp; Marketing Platform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8" y="5428212"/>
            <a:ext cx="9445523" cy="25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2"/>
              </a:lnSpc>
            </a:pPr>
            <a:r>
              <a:rPr lang="en-US" sz="3126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Transform your go-to-market strategy with AI-powered campaign generation, intelligent pitch creation, and predictive lead scoring—all powered by Groq's LLaMA 3.3 70B.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43"/>
            <a:chOff x="0" y="0"/>
            <a:chExt cx="24384000" cy="4725391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4098143"/>
            <a:ext cx="17295762" cy="815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Ready to Transform Your Go-to-Market Strategy?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490596"/>
            <a:ext cx="15813941" cy="116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2"/>
              </a:lnSpc>
            </a:pPr>
            <a:r>
              <a:rPr lang="en-US" sz="293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Join forward-thinking organisations leveraging AI to create targeted campaigns, craft persuasive pitches, and prioritise high-value leads efficiently.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92238" y="7112203"/>
            <a:ext cx="5434460" cy="1134066"/>
            <a:chOff x="0" y="0"/>
            <a:chExt cx="7245947" cy="1512087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5" r="-65" b="-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275759" y="8510740"/>
            <a:ext cx="445309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Accelerate Revenue Growth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26698" y="7112203"/>
            <a:ext cx="5434460" cy="1134066"/>
            <a:chOff x="0" y="0"/>
            <a:chExt cx="7245947" cy="151208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5" r="-65" b="-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710210" y="8510740"/>
            <a:ext cx="4162425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Improve Conversion Rates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861159" y="7112203"/>
            <a:ext cx="5434460" cy="1134066"/>
            <a:chOff x="0" y="0"/>
            <a:chExt cx="7245947" cy="1512087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5" r="-65" b="-1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2144670" y="8510740"/>
            <a:ext cx="400005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Optimise Team Efficiency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499805" y="3760437"/>
            <a:ext cx="13205410" cy="169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24"/>
              </a:lnSpc>
            </a:pPr>
            <a:r>
              <a:rPr lang="en-US" sz="103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9811" y="1101033"/>
            <a:ext cx="1828352" cy="433978"/>
            <a:chOff x="0" y="0"/>
            <a:chExt cx="2437803" cy="578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7765" cy="578612"/>
            </a:xfrm>
            <a:custGeom>
              <a:avLst/>
              <a:gdLst/>
              <a:ahLst/>
              <a:cxnLst/>
              <a:rect l="l" t="t" r="r" b="b"/>
              <a:pathLst>
                <a:path w="2437765" h="578612">
                  <a:moveTo>
                    <a:pt x="0" y="38862"/>
                  </a:moveTo>
                  <a:cubicBezTo>
                    <a:pt x="0" y="17399"/>
                    <a:pt x="17399" y="0"/>
                    <a:pt x="38862" y="0"/>
                  </a:cubicBezTo>
                  <a:lnTo>
                    <a:pt x="2398903" y="0"/>
                  </a:lnTo>
                  <a:cubicBezTo>
                    <a:pt x="2420366" y="0"/>
                    <a:pt x="2437765" y="17399"/>
                    <a:pt x="2437765" y="38862"/>
                  </a:cubicBezTo>
                  <a:lnTo>
                    <a:pt x="2437765" y="539750"/>
                  </a:lnTo>
                  <a:cubicBezTo>
                    <a:pt x="2437765" y="561213"/>
                    <a:pt x="2420366" y="578612"/>
                    <a:pt x="2398903" y="578612"/>
                  </a:cubicBezTo>
                  <a:lnTo>
                    <a:pt x="38862" y="578612"/>
                  </a:lnTo>
                  <a:cubicBezTo>
                    <a:pt x="17399" y="578612"/>
                    <a:pt x="0" y="561213"/>
                    <a:pt x="0" y="539750"/>
                  </a:cubicBezTo>
                  <a:close/>
                </a:path>
              </a:pathLst>
            </a:custGeom>
            <a:solidFill>
              <a:srgbClr val="E7E7E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24190" y="454651"/>
            <a:ext cx="4957409" cy="446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2629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     THE CHALLENGE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4932" y="1289447"/>
            <a:ext cx="10896152" cy="78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The Modern Sales &amp; Marketing Dilemma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74932" y="2688727"/>
            <a:ext cx="8565213" cy="6263288"/>
            <a:chOff x="0" y="0"/>
            <a:chExt cx="11420285" cy="8351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420335" cy="8351114"/>
            </a:xfrm>
            <a:custGeom>
              <a:avLst/>
              <a:gdLst/>
              <a:ahLst/>
              <a:cxnLst/>
              <a:rect l="l" t="t" r="r" b="b"/>
              <a:pathLst>
                <a:path w="11420335" h="8351114">
                  <a:moveTo>
                    <a:pt x="0" y="46890"/>
                  </a:moveTo>
                  <a:cubicBezTo>
                    <a:pt x="0" y="20935"/>
                    <a:pt x="22283" y="0"/>
                    <a:pt x="49908" y="0"/>
                  </a:cubicBezTo>
                  <a:lnTo>
                    <a:pt x="11370429" y="0"/>
                  </a:lnTo>
                  <a:cubicBezTo>
                    <a:pt x="11397924" y="0"/>
                    <a:pt x="11420335" y="20935"/>
                    <a:pt x="11420335" y="46890"/>
                  </a:cubicBezTo>
                  <a:lnTo>
                    <a:pt x="11420335" y="8304222"/>
                  </a:lnTo>
                  <a:cubicBezTo>
                    <a:pt x="11420335" y="8330054"/>
                    <a:pt x="11398054" y="8351114"/>
                    <a:pt x="11370429" y="8351114"/>
                  </a:cubicBezTo>
                  <a:lnTo>
                    <a:pt x="49908" y="8351114"/>
                  </a:lnTo>
                  <a:cubicBezTo>
                    <a:pt x="22413" y="8351114"/>
                    <a:pt x="0" y="8330176"/>
                    <a:pt x="0" y="8304222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95362" y="3327502"/>
            <a:ext cx="8592154" cy="78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97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Teams Are Struggling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4177" y="4917212"/>
            <a:ext cx="6629137" cy="2523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703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Marketing and sales teams face mounting pressure to deliver data-driven results whilst managing increasingly complex buyer journeys and fragmented customer touchpoints.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449695" y="2922689"/>
            <a:ext cx="3894982" cy="3091015"/>
            <a:chOff x="0" y="0"/>
            <a:chExt cx="5193309" cy="41213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93284" cy="4121277"/>
            </a:xfrm>
            <a:custGeom>
              <a:avLst/>
              <a:gdLst/>
              <a:ahLst/>
              <a:cxnLst/>
              <a:rect l="l" t="t" r="r" b="b"/>
              <a:pathLst>
                <a:path w="5193284" h="4121277">
                  <a:moveTo>
                    <a:pt x="0" y="48514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5144770" y="0"/>
                  </a:lnTo>
                  <a:cubicBezTo>
                    <a:pt x="5171567" y="0"/>
                    <a:pt x="5193284" y="21717"/>
                    <a:pt x="5193284" y="48514"/>
                  </a:cubicBezTo>
                  <a:lnTo>
                    <a:pt x="5193284" y="4072763"/>
                  </a:lnTo>
                  <a:cubicBezTo>
                    <a:pt x="5193284" y="4099560"/>
                    <a:pt x="5171567" y="4121277"/>
                    <a:pt x="5144770" y="4121277"/>
                  </a:cubicBezTo>
                  <a:lnTo>
                    <a:pt x="48514" y="4121277"/>
                  </a:lnTo>
                  <a:cubicBezTo>
                    <a:pt x="21717" y="4121277"/>
                    <a:pt x="0" y="4099560"/>
                    <a:pt x="0" y="4072763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692430" y="3165424"/>
            <a:ext cx="728367" cy="728367"/>
            <a:chOff x="0" y="0"/>
            <a:chExt cx="971156" cy="9711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71169" cy="971169"/>
            </a:xfrm>
            <a:custGeom>
              <a:avLst/>
              <a:gdLst/>
              <a:ahLst/>
              <a:cxnLst/>
              <a:rect l="l" t="t" r="r" b="b"/>
              <a:pathLst>
                <a:path w="971169" h="971169">
                  <a:moveTo>
                    <a:pt x="0" y="485521"/>
                  </a:moveTo>
                  <a:cubicBezTo>
                    <a:pt x="0" y="217424"/>
                    <a:pt x="217424" y="0"/>
                    <a:pt x="485521" y="0"/>
                  </a:cubicBezTo>
                  <a:cubicBezTo>
                    <a:pt x="753618" y="0"/>
                    <a:pt x="971169" y="217424"/>
                    <a:pt x="971169" y="485521"/>
                  </a:cubicBezTo>
                  <a:cubicBezTo>
                    <a:pt x="971169" y="753618"/>
                    <a:pt x="753745" y="971169"/>
                    <a:pt x="485521" y="971169"/>
                  </a:cubicBezTo>
                  <a:cubicBezTo>
                    <a:pt x="217297" y="971169"/>
                    <a:pt x="0" y="753745"/>
                    <a:pt x="0" y="485521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9892751" y="3365602"/>
            <a:ext cx="327717" cy="327717"/>
          </a:xfrm>
          <a:custGeom>
            <a:avLst/>
            <a:gdLst/>
            <a:ahLst/>
            <a:cxnLst/>
            <a:rect l="l" t="t" r="r" b="b"/>
            <a:pathLst>
              <a:path w="327717" h="327717">
                <a:moveTo>
                  <a:pt x="0" y="0"/>
                </a:moveTo>
                <a:lnTo>
                  <a:pt x="327717" y="0"/>
                </a:lnTo>
                <a:lnTo>
                  <a:pt x="327717" y="327717"/>
                </a:lnTo>
                <a:lnTo>
                  <a:pt x="0" y="327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87" r="-4284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692430" y="4092178"/>
            <a:ext cx="3035351" cy="38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Generic Campaigns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92430" y="4622454"/>
            <a:ext cx="3409502" cy="105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One-size-fits-all messaging fails to resonate with diverse audiences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552589" y="2922689"/>
            <a:ext cx="3895134" cy="3091015"/>
            <a:chOff x="0" y="0"/>
            <a:chExt cx="5193513" cy="41213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93411" cy="4121277"/>
            </a:xfrm>
            <a:custGeom>
              <a:avLst/>
              <a:gdLst/>
              <a:ahLst/>
              <a:cxnLst/>
              <a:rect l="l" t="t" r="r" b="b"/>
              <a:pathLst>
                <a:path w="5193411" h="4121277">
                  <a:moveTo>
                    <a:pt x="0" y="48514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5144897" y="0"/>
                  </a:lnTo>
                  <a:cubicBezTo>
                    <a:pt x="5171694" y="0"/>
                    <a:pt x="5193411" y="21717"/>
                    <a:pt x="5193411" y="48514"/>
                  </a:cubicBezTo>
                  <a:lnTo>
                    <a:pt x="5193411" y="4072763"/>
                  </a:lnTo>
                  <a:cubicBezTo>
                    <a:pt x="5193411" y="4099560"/>
                    <a:pt x="5171694" y="4121277"/>
                    <a:pt x="5144897" y="4121277"/>
                  </a:cubicBezTo>
                  <a:lnTo>
                    <a:pt x="48514" y="4121277"/>
                  </a:lnTo>
                  <a:cubicBezTo>
                    <a:pt x="21717" y="4121277"/>
                    <a:pt x="0" y="4099560"/>
                    <a:pt x="0" y="4072763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795324" y="3165424"/>
            <a:ext cx="728367" cy="728367"/>
            <a:chOff x="0" y="0"/>
            <a:chExt cx="971156" cy="97115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71169" cy="971169"/>
            </a:xfrm>
            <a:custGeom>
              <a:avLst/>
              <a:gdLst/>
              <a:ahLst/>
              <a:cxnLst/>
              <a:rect l="l" t="t" r="r" b="b"/>
              <a:pathLst>
                <a:path w="971169" h="971169">
                  <a:moveTo>
                    <a:pt x="0" y="485521"/>
                  </a:moveTo>
                  <a:cubicBezTo>
                    <a:pt x="0" y="217424"/>
                    <a:pt x="217424" y="0"/>
                    <a:pt x="485521" y="0"/>
                  </a:cubicBezTo>
                  <a:cubicBezTo>
                    <a:pt x="753618" y="0"/>
                    <a:pt x="971169" y="217424"/>
                    <a:pt x="971169" y="485521"/>
                  </a:cubicBezTo>
                  <a:cubicBezTo>
                    <a:pt x="971169" y="753618"/>
                    <a:pt x="753745" y="971169"/>
                    <a:pt x="485521" y="971169"/>
                  </a:cubicBezTo>
                  <a:cubicBezTo>
                    <a:pt x="217297" y="971169"/>
                    <a:pt x="0" y="753745"/>
                    <a:pt x="0" y="485521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25" name="Freeform 25" descr="preencoded.png"/>
          <p:cNvSpPr/>
          <p:nvPr/>
        </p:nvSpPr>
        <p:spPr>
          <a:xfrm>
            <a:off x="13995644" y="3365602"/>
            <a:ext cx="327717" cy="327717"/>
          </a:xfrm>
          <a:custGeom>
            <a:avLst/>
            <a:gdLst/>
            <a:ahLst/>
            <a:cxnLst/>
            <a:rect l="l" t="t" r="r" b="b"/>
            <a:pathLst>
              <a:path w="327717" h="327717">
                <a:moveTo>
                  <a:pt x="0" y="0"/>
                </a:moveTo>
                <a:lnTo>
                  <a:pt x="327718" y="0"/>
                </a:lnTo>
                <a:lnTo>
                  <a:pt x="327718" y="327717"/>
                </a:lnTo>
                <a:lnTo>
                  <a:pt x="0" y="327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795324" y="4092178"/>
            <a:ext cx="3035351" cy="38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Slow Response Times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95324" y="4622454"/>
            <a:ext cx="3409655" cy="105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Hours spent crafting pitches that could be generated in seconds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449695" y="6221616"/>
            <a:ext cx="7998028" cy="2730398"/>
            <a:chOff x="0" y="0"/>
            <a:chExt cx="10664038" cy="36405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663936" cy="3640455"/>
            </a:xfrm>
            <a:custGeom>
              <a:avLst/>
              <a:gdLst/>
              <a:ahLst/>
              <a:cxnLst/>
              <a:rect l="l" t="t" r="r" b="b"/>
              <a:pathLst>
                <a:path w="10663936" h="3640455">
                  <a:moveTo>
                    <a:pt x="0" y="48514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10615422" y="0"/>
                  </a:lnTo>
                  <a:cubicBezTo>
                    <a:pt x="10642219" y="0"/>
                    <a:pt x="10663936" y="21717"/>
                    <a:pt x="10663936" y="48514"/>
                  </a:cubicBezTo>
                  <a:lnTo>
                    <a:pt x="10663936" y="3591941"/>
                  </a:lnTo>
                  <a:cubicBezTo>
                    <a:pt x="10663936" y="3618738"/>
                    <a:pt x="10642219" y="3640455"/>
                    <a:pt x="10615422" y="3640455"/>
                  </a:cubicBezTo>
                  <a:lnTo>
                    <a:pt x="48514" y="3640455"/>
                  </a:lnTo>
                  <a:cubicBezTo>
                    <a:pt x="21717" y="3640455"/>
                    <a:pt x="0" y="3618738"/>
                    <a:pt x="0" y="3591941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9692430" y="6464351"/>
            <a:ext cx="728367" cy="728367"/>
            <a:chOff x="0" y="0"/>
            <a:chExt cx="971156" cy="9711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71169" cy="971169"/>
            </a:xfrm>
            <a:custGeom>
              <a:avLst/>
              <a:gdLst/>
              <a:ahLst/>
              <a:cxnLst/>
              <a:rect l="l" t="t" r="r" b="b"/>
              <a:pathLst>
                <a:path w="971169" h="971169">
                  <a:moveTo>
                    <a:pt x="0" y="485521"/>
                  </a:moveTo>
                  <a:cubicBezTo>
                    <a:pt x="0" y="217424"/>
                    <a:pt x="217424" y="0"/>
                    <a:pt x="485521" y="0"/>
                  </a:cubicBezTo>
                  <a:cubicBezTo>
                    <a:pt x="753618" y="0"/>
                    <a:pt x="971169" y="217424"/>
                    <a:pt x="971169" y="485521"/>
                  </a:cubicBezTo>
                  <a:cubicBezTo>
                    <a:pt x="971169" y="753618"/>
                    <a:pt x="753745" y="971169"/>
                    <a:pt x="485521" y="971169"/>
                  </a:cubicBezTo>
                  <a:cubicBezTo>
                    <a:pt x="217297" y="971169"/>
                    <a:pt x="0" y="753745"/>
                    <a:pt x="0" y="485521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9892751" y="6664528"/>
            <a:ext cx="327717" cy="327717"/>
          </a:xfrm>
          <a:custGeom>
            <a:avLst/>
            <a:gdLst/>
            <a:ahLst/>
            <a:cxnLst/>
            <a:rect l="l" t="t" r="r" b="b"/>
            <a:pathLst>
              <a:path w="327717" h="327717">
                <a:moveTo>
                  <a:pt x="0" y="0"/>
                </a:moveTo>
                <a:lnTo>
                  <a:pt x="327717" y="0"/>
                </a:lnTo>
                <a:lnTo>
                  <a:pt x="327717" y="327717"/>
                </a:lnTo>
                <a:lnTo>
                  <a:pt x="0" y="327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9692430" y="7391105"/>
            <a:ext cx="3226889" cy="38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Poor Lead Prioritisation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92430" y="7921381"/>
            <a:ext cx="7512548" cy="70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Sales teams waste time on low-quality leads without clear qualification metrics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91755" y="665097"/>
            <a:ext cx="2381379" cy="672422"/>
            <a:chOff x="0" y="0"/>
            <a:chExt cx="2648737" cy="7479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8712" cy="747903"/>
            </a:xfrm>
            <a:custGeom>
              <a:avLst/>
              <a:gdLst/>
              <a:ahLst/>
              <a:cxnLst/>
              <a:rect l="l" t="t" r="r" b="b"/>
              <a:pathLst>
                <a:path w="2648712" h="747903">
                  <a:moveTo>
                    <a:pt x="0" y="51689"/>
                  </a:moveTo>
                  <a:cubicBezTo>
                    <a:pt x="0" y="23114"/>
                    <a:pt x="23495" y="0"/>
                    <a:pt x="52197" y="0"/>
                  </a:cubicBezTo>
                  <a:lnTo>
                    <a:pt x="2596515" y="0"/>
                  </a:lnTo>
                  <a:lnTo>
                    <a:pt x="2596515" y="6350"/>
                  </a:lnTo>
                  <a:lnTo>
                    <a:pt x="2596515" y="0"/>
                  </a:lnTo>
                  <a:cubicBezTo>
                    <a:pt x="2625344" y="0"/>
                    <a:pt x="2648712" y="23114"/>
                    <a:pt x="2648712" y="51689"/>
                  </a:cubicBezTo>
                  <a:lnTo>
                    <a:pt x="2642362" y="51689"/>
                  </a:lnTo>
                  <a:lnTo>
                    <a:pt x="2648712" y="51689"/>
                  </a:lnTo>
                  <a:lnTo>
                    <a:pt x="2648712" y="696214"/>
                  </a:lnTo>
                  <a:lnTo>
                    <a:pt x="2642362" y="696214"/>
                  </a:lnTo>
                  <a:lnTo>
                    <a:pt x="2648712" y="696214"/>
                  </a:lnTo>
                  <a:cubicBezTo>
                    <a:pt x="2648712" y="724789"/>
                    <a:pt x="2625217" y="747903"/>
                    <a:pt x="2596515" y="747903"/>
                  </a:cubicBezTo>
                  <a:lnTo>
                    <a:pt x="2596515" y="741553"/>
                  </a:lnTo>
                  <a:lnTo>
                    <a:pt x="2596515" y="747903"/>
                  </a:lnTo>
                  <a:lnTo>
                    <a:pt x="52197" y="747903"/>
                  </a:lnTo>
                  <a:lnTo>
                    <a:pt x="52197" y="741553"/>
                  </a:lnTo>
                  <a:lnTo>
                    <a:pt x="52197" y="747903"/>
                  </a:lnTo>
                  <a:cubicBezTo>
                    <a:pt x="23495" y="747903"/>
                    <a:pt x="0" y="724789"/>
                    <a:pt x="0" y="696214"/>
                  </a:cubicBezTo>
                  <a:lnTo>
                    <a:pt x="0" y="51689"/>
                  </a:lnTo>
                  <a:lnTo>
                    <a:pt x="6350" y="51689"/>
                  </a:lnTo>
                  <a:lnTo>
                    <a:pt x="0" y="51689"/>
                  </a:lnTo>
                  <a:moveTo>
                    <a:pt x="12700" y="51689"/>
                  </a:moveTo>
                  <a:lnTo>
                    <a:pt x="12700" y="696214"/>
                  </a:lnTo>
                  <a:lnTo>
                    <a:pt x="6350" y="696214"/>
                  </a:lnTo>
                  <a:lnTo>
                    <a:pt x="12700" y="696214"/>
                  </a:lnTo>
                  <a:cubicBezTo>
                    <a:pt x="12700" y="717677"/>
                    <a:pt x="30353" y="735203"/>
                    <a:pt x="52197" y="735203"/>
                  </a:cubicBezTo>
                  <a:lnTo>
                    <a:pt x="2596515" y="735203"/>
                  </a:lnTo>
                  <a:cubicBezTo>
                    <a:pt x="2618486" y="735203"/>
                    <a:pt x="2636012" y="717677"/>
                    <a:pt x="2636012" y="696214"/>
                  </a:cubicBezTo>
                  <a:lnTo>
                    <a:pt x="2636012" y="51689"/>
                  </a:lnTo>
                  <a:cubicBezTo>
                    <a:pt x="2636012" y="30226"/>
                    <a:pt x="2618359" y="12700"/>
                    <a:pt x="2596515" y="12700"/>
                  </a:cubicBezTo>
                  <a:lnTo>
                    <a:pt x="52197" y="12700"/>
                  </a:lnTo>
                  <a:lnTo>
                    <a:pt x="52197" y="6350"/>
                  </a:lnTo>
                  <a:lnTo>
                    <a:pt x="52197" y="12700"/>
                  </a:lnTo>
                  <a:cubicBezTo>
                    <a:pt x="30353" y="12700"/>
                    <a:pt x="12700" y="30226"/>
                    <a:pt x="12700" y="51689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83876" y="660011"/>
            <a:ext cx="2197136" cy="587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9"/>
              </a:lnSpc>
            </a:pPr>
            <a:r>
              <a:rPr lang="en-US" sz="2376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THE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1343" y="1407766"/>
            <a:ext cx="16305314" cy="180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MarketAI Suite: Your Intelligent Go-to-Market Engine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1343" y="3480639"/>
            <a:ext cx="17296657" cy="106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32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An advanced sales and marketing platform that leverages Groq's LLaMA 3.3 70B AI model to deliver comprehensive, data-driven support across your entire revenue operations.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1343" y="4864598"/>
            <a:ext cx="3015558" cy="1863623"/>
            <a:chOff x="0" y="0"/>
            <a:chExt cx="4020744" cy="2484831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4020693" cy="2484882"/>
            </a:xfrm>
            <a:custGeom>
              <a:avLst/>
              <a:gdLst/>
              <a:ahLst/>
              <a:cxnLst/>
              <a:rect l="l" t="t" r="r" b="b"/>
              <a:pathLst>
                <a:path w="4020693" h="2484882">
                  <a:moveTo>
                    <a:pt x="0" y="0"/>
                  </a:moveTo>
                  <a:lnTo>
                    <a:pt x="4020693" y="0"/>
                  </a:lnTo>
                  <a:lnTo>
                    <a:pt x="4020693" y="2484882"/>
                  </a:lnTo>
                  <a:lnTo>
                    <a:pt x="0" y="2484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" r="-1" b="-2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91343" y="7062788"/>
            <a:ext cx="3880695" cy="46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AI Campaign Generation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1343" y="7598721"/>
            <a:ext cx="5199307" cy="190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Create evidence-based marketing strategies with targeted content, compelling copy variations, and platform-optimised messaging in seconds.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44266" y="4864598"/>
            <a:ext cx="3015558" cy="1863623"/>
            <a:chOff x="0" y="0"/>
            <a:chExt cx="4020744" cy="2484831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4020693" cy="2484882"/>
            </a:xfrm>
            <a:custGeom>
              <a:avLst/>
              <a:gdLst/>
              <a:ahLst/>
              <a:cxnLst/>
              <a:rect l="l" t="t" r="r" b="b"/>
              <a:pathLst>
                <a:path w="4020693" h="2484882">
                  <a:moveTo>
                    <a:pt x="0" y="0"/>
                  </a:moveTo>
                  <a:lnTo>
                    <a:pt x="4020693" y="0"/>
                  </a:lnTo>
                  <a:lnTo>
                    <a:pt x="4020693" y="2484882"/>
                  </a:lnTo>
                  <a:lnTo>
                    <a:pt x="0" y="2484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" r="-1" b="-2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544266" y="7062788"/>
            <a:ext cx="3989041" cy="46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Intelligent Pitch Creation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44266" y="7598721"/>
            <a:ext cx="5199307" cy="190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Generate personalised, persuasive sales pitches tailored to specific prospects, complete with value propositions and strategic calls-to-action.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97198" y="4864598"/>
            <a:ext cx="3015558" cy="1863623"/>
            <a:chOff x="0" y="0"/>
            <a:chExt cx="4020744" cy="2484831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4020693" cy="2484882"/>
            </a:xfrm>
            <a:custGeom>
              <a:avLst/>
              <a:gdLst/>
              <a:ahLst/>
              <a:cxnLst/>
              <a:rect l="l" t="t" r="r" b="b"/>
              <a:pathLst>
                <a:path w="4020693" h="2484882">
                  <a:moveTo>
                    <a:pt x="0" y="0"/>
                  </a:moveTo>
                  <a:lnTo>
                    <a:pt x="4020693" y="0"/>
                  </a:lnTo>
                  <a:lnTo>
                    <a:pt x="4020693" y="2484882"/>
                  </a:lnTo>
                  <a:lnTo>
                    <a:pt x="0" y="2484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3" r="-1" b="-21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2097198" y="7062788"/>
            <a:ext cx="3700167" cy="46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Predictive Lead Scoring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97198" y="7598721"/>
            <a:ext cx="5199459" cy="190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Quantify lead quality with AI-powered assessments across multiple qualification dimensions, enabling efficient resource allocation.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2998" y="1180509"/>
            <a:ext cx="1900685" cy="394992"/>
            <a:chOff x="0" y="0"/>
            <a:chExt cx="2534247" cy="526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34285" cy="526669"/>
            </a:xfrm>
            <a:custGeom>
              <a:avLst/>
              <a:gdLst/>
              <a:ahLst/>
              <a:cxnLst/>
              <a:rect l="l" t="t" r="r" b="b"/>
              <a:pathLst>
                <a:path w="2534285" h="526669">
                  <a:moveTo>
                    <a:pt x="0" y="36195"/>
                  </a:moveTo>
                  <a:cubicBezTo>
                    <a:pt x="0" y="16129"/>
                    <a:pt x="16129" y="0"/>
                    <a:pt x="36195" y="0"/>
                  </a:cubicBezTo>
                  <a:lnTo>
                    <a:pt x="2498090" y="0"/>
                  </a:lnTo>
                  <a:cubicBezTo>
                    <a:pt x="2518029" y="0"/>
                    <a:pt x="2534285" y="16129"/>
                    <a:pt x="2534285" y="36195"/>
                  </a:cubicBezTo>
                  <a:lnTo>
                    <a:pt x="2534285" y="490474"/>
                  </a:lnTo>
                  <a:cubicBezTo>
                    <a:pt x="2534285" y="510413"/>
                    <a:pt x="2518156" y="526669"/>
                    <a:pt x="2498090" y="526669"/>
                  </a:cubicBezTo>
                  <a:lnTo>
                    <a:pt x="36195" y="526669"/>
                  </a:lnTo>
                  <a:cubicBezTo>
                    <a:pt x="16129" y="526669"/>
                    <a:pt x="0" y="510413"/>
                    <a:pt x="0" y="490474"/>
                  </a:cubicBezTo>
                  <a:close/>
                </a:path>
              </a:pathLst>
            </a:custGeom>
            <a:solidFill>
              <a:srgbClr val="E7E7E4"/>
            </a:solidFill>
          </p:spPr>
        </p:sp>
      </p:grpSp>
      <p:sp>
        <p:nvSpPr>
          <p:cNvPr id="8" name="Freeform 8" descr="preencoded.png"/>
          <p:cNvSpPr/>
          <p:nvPr/>
        </p:nvSpPr>
        <p:spPr>
          <a:xfrm>
            <a:off x="1488434" y="1287666"/>
            <a:ext cx="180527" cy="180527"/>
          </a:xfrm>
          <a:custGeom>
            <a:avLst/>
            <a:gdLst/>
            <a:ahLst/>
            <a:cxnLst/>
            <a:rect l="l" t="t" r="r" b="b"/>
            <a:pathLst>
              <a:path w="180527" h="180527">
                <a:moveTo>
                  <a:pt x="0" y="0"/>
                </a:moveTo>
                <a:lnTo>
                  <a:pt x="180527" y="0"/>
                </a:lnTo>
                <a:lnTo>
                  <a:pt x="180527" y="180527"/>
                </a:lnTo>
                <a:lnTo>
                  <a:pt x="0" y="18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87157" y="1039273"/>
            <a:ext cx="2508580" cy="53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</a:pPr>
            <a:r>
              <a:rPr lang="en-US" sz="253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HOW IT WORKS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2998" y="1618802"/>
            <a:ext cx="8895007" cy="734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437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The Power of Advanced AI Analysis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11043" y="3212154"/>
            <a:ext cx="9819237" cy="4493866"/>
            <a:chOff x="0" y="0"/>
            <a:chExt cx="13092316" cy="599182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3092303" cy="5991860"/>
            </a:xfrm>
            <a:custGeom>
              <a:avLst/>
              <a:gdLst/>
              <a:ahLst/>
              <a:cxnLst/>
              <a:rect l="l" t="t" r="r" b="b"/>
              <a:pathLst>
                <a:path w="13092303" h="5991860">
                  <a:moveTo>
                    <a:pt x="0" y="0"/>
                  </a:moveTo>
                  <a:lnTo>
                    <a:pt x="13092303" y="0"/>
                  </a:lnTo>
                  <a:lnTo>
                    <a:pt x="13092303" y="5991860"/>
                  </a:lnTo>
                  <a:lnTo>
                    <a:pt x="0" y="5991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6" b="-15"/>
              </a:stretch>
            </a:blip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9492091" y="4334151"/>
            <a:ext cx="631317" cy="631317"/>
          </a:xfrm>
          <a:custGeom>
            <a:avLst/>
            <a:gdLst/>
            <a:ahLst/>
            <a:cxnLst/>
            <a:rect l="l" t="t" r="r" b="b"/>
            <a:pathLst>
              <a:path w="631317" h="631317">
                <a:moveTo>
                  <a:pt x="0" y="0"/>
                </a:moveTo>
                <a:lnTo>
                  <a:pt x="631317" y="0"/>
                </a:lnTo>
                <a:lnTo>
                  <a:pt x="631317" y="631317"/>
                </a:lnTo>
                <a:lnTo>
                  <a:pt x="0" y="631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209" r="-820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929630" y="6442262"/>
            <a:ext cx="1843459" cy="72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1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Deliver Results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7180869" y="4335342"/>
            <a:ext cx="631317" cy="631317"/>
          </a:xfrm>
          <a:custGeom>
            <a:avLst/>
            <a:gdLst/>
            <a:ahLst/>
            <a:cxnLst/>
            <a:rect l="l" t="t" r="r" b="b"/>
            <a:pathLst>
              <a:path w="631317" h="631317">
                <a:moveTo>
                  <a:pt x="0" y="0"/>
                </a:moveTo>
                <a:lnTo>
                  <a:pt x="631317" y="0"/>
                </a:lnTo>
                <a:lnTo>
                  <a:pt x="631317" y="631317"/>
                </a:lnTo>
                <a:lnTo>
                  <a:pt x="0" y="631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8657" b="-1865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606369" y="6442262"/>
            <a:ext cx="1843459" cy="72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1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Generate Insights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4870237" y="4335342"/>
            <a:ext cx="631317" cy="631317"/>
          </a:xfrm>
          <a:custGeom>
            <a:avLst/>
            <a:gdLst/>
            <a:ahLst/>
            <a:cxnLst/>
            <a:rect l="l" t="t" r="r" b="b"/>
            <a:pathLst>
              <a:path w="631317" h="631317">
                <a:moveTo>
                  <a:pt x="0" y="0"/>
                </a:moveTo>
                <a:lnTo>
                  <a:pt x="631317" y="0"/>
                </a:lnTo>
                <a:lnTo>
                  <a:pt x="631317" y="631317"/>
                </a:lnTo>
                <a:lnTo>
                  <a:pt x="0" y="631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746" r="-746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295737" y="6619818"/>
            <a:ext cx="1843459" cy="37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1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AI Analysis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2546975" y="4335342"/>
            <a:ext cx="631317" cy="631317"/>
          </a:xfrm>
          <a:custGeom>
            <a:avLst/>
            <a:gdLst/>
            <a:ahLst/>
            <a:cxnLst/>
            <a:rect l="l" t="t" r="r" b="b"/>
            <a:pathLst>
              <a:path w="631317" h="631317">
                <a:moveTo>
                  <a:pt x="0" y="0"/>
                </a:moveTo>
                <a:lnTo>
                  <a:pt x="631317" y="0"/>
                </a:lnTo>
                <a:lnTo>
                  <a:pt x="631317" y="631317"/>
                </a:lnTo>
                <a:lnTo>
                  <a:pt x="0" y="631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7462" b="-746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934594" y="6619818"/>
            <a:ext cx="1843459" cy="37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1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Input 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94046" y="7587477"/>
            <a:ext cx="8579044" cy="121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27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MarketAI Suite processes your product information, audience demographics, and lead attributes through Groq's optimised API, delivering sophisticated recommendations at unprecedented speed.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834517" y="2810618"/>
            <a:ext cx="5124002" cy="2043265"/>
            <a:chOff x="0" y="0"/>
            <a:chExt cx="6832003" cy="2724353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6793865" cy="2686304"/>
            </a:xfrm>
            <a:custGeom>
              <a:avLst/>
              <a:gdLst/>
              <a:ahLst/>
              <a:cxnLst/>
              <a:rect l="l" t="t" r="r" b="b"/>
              <a:pathLst>
                <a:path w="6793865" h="2686304">
                  <a:moveTo>
                    <a:pt x="0" y="182880"/>
                  </a:moveTo>
                  <a:cubicBezTo>
                    <a:pt x="0" y="81915"/>
                    <a:pt x="82550" y="0"/>
                    <a:pt x="184404" y="0"/>
                  </a:cubicBezTo>
                  <a:lnTo>
                    <a:pt x="6609461" y="0"/>
                  </a:lnTo>
                  <a:cubicBezTo>
                    <a:pt x="6711315" y="0"/>
                    <a:pt x="6793865" y="81915"/>
                    <a:pt x="6793865" y="182880"/>
                  </a:cubicBezTo>
                  <a:lnTo>
                    <a:pt x="6793865" y="2503424"/>
                  </a:lnTo>
                  <a:cubicBezTo>
                    <a:pt x="6793865" y="2604389"/>
                    <a:pt x="6711315" y="2686304"/>
                    <a:pt x="6609461" y="2686304"/>
                  </a:cubicBezTo>
                  <a:lnTo>
                    <a:pt x="184404" y="2686304"/>
                  </a:lnTo>
                  <a:cubicBezTo>
                    <a:pt x="82550" y="2686304"/>
                    <a:pt x="0" y="2604389"/>
                    <a:pt x="0" y="2503424"/>
                  </a:cubicBezTo>
                  <a:close/>
                </a:path>
              </a:pathLst>
            </a:custGeom>
            <a:solidFill>
              <a:srgbClr val="EFECE6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831965" cy="2724404"/>
            </a:xfrm>
            <a:custGeom>
              <a:avLst/>
              <a:gdLst/>
              <a:ahLst/>
              <a:cxnLst/>
              <a:rect l="l" t="t" r="r" b="b"/>
              <a:pathLst>
                <a:path w="6831965" h="2724404">
                  <a:moveTo>
                    <a:pt x="0" y="201930"/>
                  </a:moveTo>
                  <a:cubicBezTo>
                    <a:pt x="0" y="90297"/>
                    <a:pt x="91313" y="0"/>
                    <a:pt x="203454" y="0"/>
                  </a:cubicBezTo>
                  <a:lnTo>
                    <a:pt x="6628511" y="0"/>
                  </a:lnTo>
                  <a:lnTo>
                    <a:pt x="6628511" y="19050"/>
                  </a:lnTo>
                  <a:lnTo>
                    <a:pt x="6628511" y="0"/>
                  </a:lnTo>
                  <a:cubicBezTo>
                    <a:pt x="6740779" y="0"/>
                    <a:pt x="6831965" y="90297"/>
                    <a:pt x="6831965" y="201930"/>
                  </a:cubicBezTo>
                  <a:lnTo>
                    <a:pt x="6812915" y="201930"/>
                  </a:lnTo>
                  <a:lnTo>
                    <a:pt x="6831965" y="201930"/>
                  </a:lnTo>
                  <a:lnTo>
                    <a:pt x="6831965" y="2522474"/>
                  </a:lnTo>
                  <a:lnTo>
                    <a:pt x="6812915" y="2522474"/>
                  </a:lnTo>
                  <a:lnTo>
                    <a:pt x="6831965" y="2522474"/>
                  </a:lnTo>
                  <a:cubicBezTo>
                    <a:pt x="6831965" y="2634107"/>
                    <a:pt x="6740652" y="2724404"/>
                    <a:pt x="6628511" y="2724404"/>
                  </a:cubicBezTo>
                  <a:lnTo>
                    <a:pt x="6628511" y="2705354"/>
                  </a:lnTo>
                  <a:lnTo>
                    <a:pt x="6628511" y="2724404"/>
                  </a:lnTo>
                  <a:lnTo>
                    <a:pt x="203454" y="2724404"/>
                  </a:lnTo>
                  <a:lnTo>
                    <a:pt x="203454" y="2705354"/>
                  </a:lnTo>
                  <a:lnTo>
                    <a:pt x="203454" y="2724404"/>
                  </a:lnTo>
                  <a:cubicBezTo>
                    <a:pt x="91313" y="2724404"/>
                    <a:pt x="0" y="2634107"/>
                    <a:pt x="0" y="2522474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522474"/>
                  </a:lnTo>
                  <a:lnTo>
                    <a:pt x="19050" y="2522474"/>
                  </a:lnTo>
                  <a:lnTo>
                    <a:pt x="38100" y="2522474"/>
                  </a:lnTo>
                  <a:cubicBezTo>
                    <a:pt x="38100" y="2612771"/>
                    <a:pt x="112014" y="2686304"/>
                    <a:pt x="203454" y="2686304"/>
                  </a:cubicBezTo>
                  <a:lnTo>
                    <a:pt x="6628511" y="2686304"/>
                  </a:lnTo>
                  <a:cubicBezTo>
                    <a:pt x="6719951" y="2686304"/>
                    <a:pt x="6793865" y="2612771"/>
                    <a:pt x="6793865" y="2522474"/>
                  </a:cubicBezTo>
                  <a:lnTo>
                    <a:pt x="6793865" y="201930"/>
                  </a:lnTo>
                  <a:cubicBezTo>
                    <a:pt x="6793865" y="111633"/>
                    <a:pt x="6719951" y="38100"/>
                    <a:pt x="6628511" y="38100"/>
                  </a:cubicBezTo>
                  <a:lnTo>
                    <a:pt x="203454" y="38100"/>
                  </a:lnTo>
                  <a:lnTo>
                    <a:pt x="203454" y="19050"/>
                  </a:lnTo>
                  <a:lnTo>
                    <a:pt x="203454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CBC5B8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1820230" y="2824905"/>
            <a:ext cx="114300" cy="2014690"/>
            <a:chOff x="0" y="0"/>
            <a:chExt cx="152400" cy="268625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2400" cy="2686304"/>
            </a:xfrm>
            <a:custGeom>
              <a:avLst/>
              <a:gdLst/>
              <a:ahLst/>
              <a:cxnLst/>
              <a:rect l="l" t="t" r="r" b="b"/>
              <a:pathLst>
                <a:path w="152400" h="2686304">
                  <a:moveTo>
                    <a:pt x="0" y="45212"/>
                  </a:moveTo>
                  <a:cubicBezTo>
                    <a:pt x="0" y="20193"/>
                    <a:pt x="20193" y="0"/>
                    <a:pt x="45212" y="0"/>
                  </a:cubicBezTo>
                  <a:lnTo>
                    <a:pt x="107188" y="0"/>
                  </a:lnTo>
                  <a:cubicBezTo>
                    <a:pt x="132207" y="0"/>
                    <a:pt x="152400" y="20193"/>
                    <a:pt x="152400" y="45212"/>
                  </a:cubicBezTo>
                  <a:lnTo>
                    <a:pt x="152400" y="2641092"/>
                  </a:lnTo>
                  <a:cubicBezTo>
                    <a:pt x="152400" y="2665984"/>
                    <a:pt x="132207" y="2686304"/>
                    <a:pt x="107188" y="2686304"/>
                  </a:cubicBezTo>
                  <a:lnTo>
                    <a:pt x="45212" y="2686304"/>
                  </a:lnTo>
                  <a:cubicBezTo>
                    <a:pt x="20320" y="2686304"/>
                    <a:pt x="0" y="2666111"/>
                    <a:pt x="0" y="2641092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2188876" y="3060202"/>
            <a:ext cx="3242815" cy="37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Lightning-Fast Processing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88876" y="3564284"/>
            <a:ext cx="4769644" cy="105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197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Groq's optimised infrastructure ensures rapid response times without sacrificing analytical depth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834517" y="5005092"/>
            <a:ext cx="5124002" cy="2043265"/>
            <a:chOff x="0" y="0"/>
            <a:chExt cx="6832003" cy="2724353"/>
          </a:xfrm>
        </p:grpSpPr>
        <p:sp>
          <p:nvSpPr>
            <p:cNvPr id="30" name="Freeform 30"/>
            <p:cNvSpPr/>
            <p:nvPr/>
          </p:nvSpPr>
          <p:spPr>
            <a:xfrm>
              <a:off x="19050" y="19050"/>
              <a:ext cx="6793865" cy="2686304"/>
            </a:xfrm>
            <a:custGeom>
              <a:avLst/>
              <a:gdLst/>
              <a:ahLst/>
              <a:cxnLst/>
              <a:rect l="l" t="t" r="r" b="b"/>
              <a:pathLst>
                <a:path w="6793865" h="2686304">
                  <a:moveTo>
                    <a:pt x="0" y="182880"/>
                  </a:moveTo>
                  <a:cubicBezTo>
                    <a:pt x="0" y="81915"/>
                    <a:pt x="82550" y="0"/>
                    <a:pt x="184404" y="0"/>
                  </a:cubicBezTo>
                  <a:lnTo>
                    <a:pt x="6609461" y="0"/>
                  </a:lnTo>
                  <a:cubicBezTo>
                    <a:pt x="6711315" y="0"/>
                    <a:pt x="6793865" y="81915"/>
                    <a:pt x="6793865" y="182880"/>
                  </a:cubicBezTo>
                  <a:lnTo>
                    <a:pt x="6793865" y="2503424"/>
                  </a:lnTo>
                  <a:cubicBezTo>
                    <a:pt x="6793865" y="2604389"/>
                    <a:pt x="6711315" y="2686304"/>
                    <a:pt x="6609461" y="2686304"/>
                  </a:cubicBezTo>
                  <a:lnTo>
                    <a:pt x="184404" y="2686304"/>
                  </a:lnTo>
                  <a:cubicBezTo>
                    <a:pt x="82550" y="2686304"/>
                    <a:pt x="0" y="2604389"/>
                    <a:pt x="0" y="2503424"/>
                  </a:cubicBezTo>
                  <a:close/>
                </a:path>
              </a:pathLst>
            </a:custGeom>
            <a:solidFill>
              <a:srgbClr val="EFECE6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6831965" cy="2724404"/>
            </a:xfrm>
            <a:custGeom>
              <a:avLst/>
              <a:gdLst/>
              <a:ahLst/>
              <a:cxnLst/>
              <a:rect l="l" t="t" r="r" b="b"/>
              <a:pathLst>
                <a:path w="6831965" h="2724404">
                  <a:moveTo>
                    <a:pt x="0" y="201930"/>
                  </a:moveTo>
                  <a:cubicBezTo>
                    <a:pt x="0" y="90297"/>
                    <a:pt x="91313" y="0"/>
                    <a:pt x="203454" y="0"/>
                  </a:cubicBezTo>
                  <a:lnTo>
                    <a:pt x="6628511" y="0"/>
                  </a:lnTo>
                  <a:lnTo>
                    <a:pt x="6628511" y="19050"/>
                  </a:lnTo>
                  <a:lnTo>
                    <a:pt x="6628511" y="0"/>
                  </a:lnTo>
                  <a:cubicBezTo>
                    <a:pt x="6740779" y="0"/>
                    <a:pt x="6831965" y="90297"/>
                    <a:pt x="6831965" y="201930"/>
                  </a:cubicBezTo>
                  <a:lnTo>
                    <a:pt x="6812915" y="201930"/>
                  </a:lnTo>
                  <a:lnTo>
                    <a:pt x="6831965" y="201930"/>
                  </a:lnTo>
                  <a:lnTo>
                    <a:pt x="6831965" y="2522474"/>
                  </a:lnTo>
                  <a:lnTo>
                    <a:pt x="6812915" y="2522474"/>
                  </a:lnTo>
                  <a:lnTo>
                    <a:pt x="6831965" y="2522474"/>
                  </a:lnTo>
                  <a:cubicBezTo>
                    <a:pt x="6831965" y="2634107"/>
                    <a:pt x="6740652" y="2724404"/>
                    <a:pt x="6628511" y="2724404"/>
                  </a:cubicBezTo>
                  <a:lnTo>
                    <a:pt x="6628511" y="2705354"/>
                  </a:lnTo>
                  <a:lnTo>
                    <a:pt x="6628511" y="2724404"/>
                  </a:lnTo>
                  <a:lnTo>
                    <a:pt x="203454" y="2724404"/>
                  </a:lnTo>
                  <a:lnTo>
                    <a:pt x="203454" y="2705354"/>
                  </a:lnTo>
                  <a:lnTo>
                    <a:pt x="203454" y="2724404"/>
                  </a:lnTo>
                  <a:cubicBezTo>
                    <a:pt x="91313" y="2724404"/>
                    <a:pt x="0" y="2634107"/>
                    <a:pt x="0" y="2522474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522474"/>
                  </a:lnTo>
                  <a:lnTo>
                    <a:pt x="19050" y="2522474"/>
                  </a:lnTo>
                  <a:lnTo>
                    <a:pt x="38100" y="2522474"/>
                  </a:lnTo>
                  <a:cubicBezTo>
                    <a:pt x="38100" y="2612771"/>
                    <a:pt x="112014" y="2686304"/>
                    <a:pt x="203454" y="2686304"/>
                  </a:cubicBezTo>
                  <a:lnTo>
                    <a:pt x="6628511" y="2686304"/>
                  </a:lnTo>
                  <a:cubicBezTo>
                    <a:pt x="6719951" y="2686304"/>
                    <a:pt x="6793865" y="2612771"/>
                    <a:pt x="6793865" y="2522474"/>
                  </a:cubicBezTo>
                  <a:lnTo>
                    <a:pt x="6793865" y="201930"/>
                  </a:lnTo>
                  <a:cubicBezTo>
                    <a:pt x="6793865" y="111633"/>
                    <a:pt x="6719951" y="38100"/>
                    <a:pt x="6628511" y="38100"/>
                  </a:cubicBezTo>
                  <a:lnTo>
                    <a:pt x="203454" y="38100"/>
                  </a:lnTo>
                  <a:lnTo>
                    <a:pt x="203454" y="19050"/>
                  </a:lnTo>
                  <a:lnTo>
                    <a:pt x="203454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CBC5B8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1820230" y="5019380"/>
            <a:ext cx="114300" cy="2014690"/>
            <a:chOff x="0" y="0"/>
            <a:chExt cx="152400" cy="268625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2400" cy="2686304"/>
            </a:xfrm>
            <a:custGeom>
              <a:avLst/>
              <a:gdLst/>
              <a:ahLst/>
              <a:cxnLst/>
              <a:rect l="l" t="t" r="r" b="b"/>
              <a:pathLst>
                <a:path w="152400" h="2686304">
                  <a:moveTo>
                    <a:pt x="0" y="45212"/>
                  </a:moveTo>
                  <a:cubicBezTo>
                    <a:pt x="0" y="20193"/>
                    <a:pt x="20193" y="0"/>
                    <a:pt x="45212" y="0"/>
                  </a:cubicBezTo>
                  <a:lnTo>
                    <a:pt x="107188" y="0"/>
                  </a:lnTo>
                  <a:cubicBezTo>
                    <a:pt x="132207" y="0"/>
                    <a:pt x="152400" y="20193"/>
                    <a:pt x="152400" y="45212"/>
                  </a:cubicBezTo>
                  <a:lnTo>
                    <a:pt x="152400" y="2641092"/>
                  </a:lnTo>
                  <a:cubicBezTo>
                    <a:pt x="152400" y="2665984"/>
                    <a:pt x="132207" y="2686304"/>
                    <a:pt x="107188" y="2686304"/>
                  </a:cubicBezTo>
                  <a:lnTo>
                    <a:pt x="45212" y="2686304"/>
                  </a:lnTo>
                  <a:cubicBezTo>
                    <a:pt x="20320" y="2686304"/>
                    <a:pt x="0" y="2666111"/>
                    <a:pt x="0" y="2641092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2188876" y="5254676"/>
            <a:ext cx="2833535" cy="37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Sophisticated Analysis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88876" y="5758758"/>
            <a:ext cx="4769644" cy="110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8"/>
              </a:lnSpc>
            </a:pPr>
            <a:r>
              <a:rPr lang="en-US" sz="207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LLaMA 3.3 70B delivers nuanced understanding of market dynamics and buyer behaviour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1834517" y="7199557"/>
            <a:ext cx="5124002" cy="1718815"/>
            <a:chOff x="0" y="0"/>
            <a:chExt cx="6832003" cy="2291753"/>
          </a:xfrm>
        </p:grpSpPr>
        <p:sp>
          <p:nvSpPr>
            <p:cNvPr id="37" name="Freeform 37"/>
            <p:cNvSpPr/>
            <p:nvPr/>
          </p:nvSpPr>
          <p:spPr>
            <a:xfrm>
              <a:off x="19050" y="19050"/>
              <a:ext cx="6793865" cy="2253615"/>
            </a:xfrm>
            <a:custGeom>
              <a:avLst/>
              <a:gdLst/>
              <a:ahLst/>
              <a:cxnLst/>
              <a:rect l="l" t="t" r="r" b="b"/>
              <a:pathLst>
                <a:path w="6793865" h="2253615">
                  <a:moveTo>
                    <a:pt x="0" y="182880"/>
                  </a:moveTo>
                  <a:cubicBezTo>
                    <a:pt x="0" y="81915"/>
                    <a:pt x="82804" y="0"/>
                    <a:pt x="184912" y="0"/>
                  </a:cubicBezTo>
                  <a:lnTo>
                    <a:pt x="6608953" y="0"/>
                  </a:lnTo>
                  <a:cubicBezTo>
                    <a:pt x="6711061" y="0"/>
                    <a:pt x="6793865" y="81915"/>
                    <a:pt x="6793865" y="182880"/>
                  </a:cubicBezTo>
                  <a:lnTo>
                    <a:pt x="6793865" y="2070735"/>
                  </a:lnTo>
                  <a:cubicBezTo>
                    <a:pt x="6793865" y="2171700"/>
                    <a:pt x="6711061" y="2253615"/>
                    <a:pt x="6608953" y="2253615"/>
                  </a:cubicBezTo>
                  <a:lnTo>
                    <a:pt x="184912" y="2253615"/>
                  </a:lnTo>
                  <a:cubicBezTo>
                    <a:pt x="82804" y="2253615"/>
                    <a:pt x="0" y="2171700"/>
                    <a:pt x="0" y="2070735"/>
                  </a:cubicBezTo>
                  <a:close/>
                </a:path>
              </a:pathLst>
            </a:custGeom>
            <a:solidFill>
              <a:srgbClr val="EFECE6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6831965" cy="2291715"/>
            </a:xfrm>
            <a:custGeom>
              <a:avLst/>
              <a:gdLst/>
              <a:ahLst/>
              <a:cxnLst/>
              <a:rect l="l" t="t" r="r" b="b"/>
              <a:pathLst>
                <a:path w="6831965" h="2291715">
                  <a:moveTo>
                    <a:pt x="0" y="201930"/>
                  </a:moveTo>
                  <a:cubicBezTo>
                    <a:pt x="0" y="90170"/>
                    <a:pt x="91567" y="0"/>
                    <a:pt x="203962" y="0"/>
                  </a:cubicBezTo>
                  <a:lnTo>
                    <a:pt x="6628003" y="0"/>
                  </a:lnTo>
                  <a:lnTo>
                    <a:pt x="6628003" y="19050"/>
                  </a:lnTo>
                  <a:lnTo>
                    <a:pt x="6628003" y="0"/>
                  </a:lnTo>
                  <a:cubicBezTo>
                    <a:pt x="6740525" y="0"/>
                    <a:pt x="6831965" y="90170"/>
                    <a:pt x="6831965" y="201930"/>
                  </a:cubicBezTo>
                  <a:lnTo>
                    <a:pt x="6812915" y="201930"/>
                  </a:lnTo>
                  <a:lnTo>
                    <a:pt x="6831965" y="201930"/>
                  </a:lnTo>
                  <a:lnTo>
                    <a:pt x="6831965" y="2089785"/>
                  </a:lnTo>
                  <a:lnTo>
                    <a:pt x="6812915" y="2089785"/>
                  </a:lnTo>
                  <a:lnTo>
                    <a:pt x="6831965" y="2089785"/>
                  </a:lnTo>
                  <a:cubicBezTo>
                    <a:pt x="6831965" y="2201545"/>
                    <a:pt x="6740398" y="2291715"/>
                    <a:pt x="6628003" y="2291715"/>
                  </a:cubicBezTo>
                  <a:lnTo>
                    <a:pt x="6628003" y="2272665"/>
                  </a:lnTo>
                  <a:lnTo>
                    <a:pt x="6628003" y="2291715"/>
                  </a:lnTo>
                  <a:lnTo>
                    <a:pt x="203962" y="2291715"/>
                  </a:lnTo>
                  <a:lnTo>
                    <a:pt x="203962" y="2272665"/>
                  </a:lnTo>
                  <a:lnTo>
                    <a:pt x="203962" y="2291715"/>
                  </a:lnTo>
                  <a:cubicBezTo>
                    <a:pt x="91440" y="2291715"/>
                    <a:pt x="0" y="2201545"/>
                    <a:pt x="0" y="208978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89785"/>
                  </a:lnTo>
                  <a:lnTo>
                    <a:pt x="19050" y="2089785"/>
                  </a:lnTo>
                  <a:lnTo>
                    <a:pt x="38100" y="2089785"/>
                  </a:lnTo>
                  <a:cubicBezTo>
                    <a:pt x="38100" y="2180082"/>
                    <a:pt x="112141" y="2253615"/>
                    <a:pt x="203962" y="2253615"/>
                  </a:cubicBezTo>
                  <a:lnTo>
                    <a:pt x="6628003" y="2253615"/>
                  </a:lnTo>
                  <a:cubicBezTo>
                    <a:pt x="6719824" y="2253615"/>
                    <a:pt x="6793865" y="2180082"/>
                    <a:pt x="6793865" y="2089785"/>
                  </a:cubicBezTo>
                  <a:lnTo>
                    <a:pt x="6793865" y="201930"/>
                  </a:lnTo>
                  <a:cubicBezTo>
                    <a:pt x="6793865" y="111633"/>
                    <a:pt x="6719824" y="38100"/>
                    <a:pt x="6628003" y="38100"/>
                  </a:cubicBezTo>
                  <a:lnTo>
                    <a:pt x="203962" y="38100"/>
                  </a:lnTo>
                  <a:lnTo>
                    <a:pt x="203962" y="19050"/>
                  </a:lnTo>
                  <a:lnTo>
                    <a:pt x="203962" y="38100"/>
                  </a:lnTo>
                  <a:cubicBezTo>
                    <a:pt x="112141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CBC5B8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1820230" y="7213844"/>
            <a:ext cx="114300" cy="1690240"/>
            <a:chOff x="0" y="0"/>
            <a:chExt cx="152400" cy="225365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2400" cy="2253742"/>
            </a:xfrm>
            <a:custGeom>
              <a:avLst/>
              <a:gdLst/>
              <a:ahLst/>
              <a:cxnLst/>
              <a:rect l="l" t="t" r="r" b="b"/>
              <a:pathLst>
                <a:path w="152400" h="2253742">
                  <a:moveTo>
                    <a:pt x="0" y="45212"/>
                  </a:moveTo>
                  <a:cubicBezTo>
                    <a:pt x="0" y="20193"/>
                    <a:pt x="20193" y="0"/>
                    <a:pt x="45212" y="0"/>
                  </a:cubicBezTo>
                  <a:lnTo>
                    <a:pt x="107188" y="0"/>
                  </a:lnTo>
                  <a:cubicBezTo>
                    <a:pt x="132207" y="0"/>
                    <a:pt x="152400" y="20193"/>
                    <a:pt x="152400" y="45212"/>
                  </a:cubicBezTo>
                  <a:lnTo>
                    <a:pt x="152400" y="2208530"/>
                  </a:lnTo>
                  <a:cubicBezTo>
                    <a:pt x="152400" y="2233422"/>
                    <a:pt x="132207" y="2253742"/>
                    <a:pt x="107188" y="2253742"/>
                  </a:cubicBezTo>
                  <a:lnTo>
                    <a:pt x="45212" y="2253742"/>
                  </a:lnTo>
                  <a:cubicBezTo>
                    <a:pt x="20320" y="2253742"/>
                    <a:pt x="0" y="2233549"/>
                    <a:pt x="0" y="2208530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2188876" y="7449141"/>
            <a:ext cx="2822677" cy="37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Actionable Outputs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137513" y="7928319"/>
            <a:ext cx="4821007" cy="78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234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Receive comprehensive strategies ready for immediate implementation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317721" y="398760"/>
            <a:ext cx="2006695" cy="695173"/>
            <a:chOff x="0" y="0"/>
            <a:chExt cx="1853603" cy="642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53565" cy="642112"/>
            </a:xfrm>
            <a:custGeom>
              <a:avLst/>
              <a:gdLst/>
              <a:ahLst/>
              <a:cxnLst/>
              <a:rect l="l" t="t" r="r" b="b"/>
              <a:pathLst>
                <a:path w="1853565" h="642112">
                  <a:moveTo>
                    <a:pt x="0" y="46482"/>
                  </a:moveTo>
                  <a:cubicBezTo>
                    <a:pt x="0" y="20701"/>
                    <a:pt x="21082" y="0"/>
                    <a:pt x="46990" y="0"/>
                  </a:cubicBezTo>
                  <a:lnTo>
                    <a:pt x="1806575" y="0"/>
                  </a:lnTo>
                  <a:lnTo>
                    <a:pt x="1806575" y="6350"/>
                  </a:lnTo>
                  <a:lnTo>
                    <a:pt x="1806575" y="0"/>
                  </a:lnTo>
                  <a:cubicBezTo>
                    <a:pt x="1832483" y="0"/>
                    <a:pt x="1853565" y="20701"/>
                    <a:pt x="1853565" y="46482"/>
                  </a:cubicBezTo>
                  <a:lnTo>
                    <a:pt x="1847215" y="46482"/>
                  </a:lnTo>
                  <a:lnTo>
                    <a:pt x="1853565" y="46482"/>
                  </a:lnTo>
                  <a:lnTo>
                    <a:pt x="1853565" y="595630"/>
                  </a:lnTo>
                  <a:lnTo>
                    <a:pt x="1847215" y="595630"/>
                  </a:lnTo>
                  <a:lnTo>
                    <a:pt x="1853565" y="595630"/>
                  </a:lnTo>
                  <a:cubicBezTo>
                    <a:pt x="1853565" y="621411"/>
                    <a:pt x="1832483" y="642112"/>
                    <a:pt x="1806575" y="642112"/>
                  </a:cubicBezTo>
                  <a:lnTo>
                    <a:pt x="1806575" y="635762"/>
                  </a:lnTo>
                  <a:lnTo>
                    <a:pt x="1806575" y="642112"/>
                  </a:lnTo>
                  <a:lnTo>
                    <a:pt x="46990" y="642112"/>
                  </a:lnTo>
                  <a:lnTo>
                    <a:pt x="46990" y="635762"/>
                  </a:lnTo>
                  <a:lnTo>
                    <a:pt x="46990" y="642112"/>
                  </a:lnTo>
                  <a:cubicBezTo>
                    <a:pt x="21082" y="642112"/>
                    <a:pt x="0" y="621411"/>
                    <a:pt x="0" y="595630"/>
                  </a:cubicBezTo>
                  <a:lnTo>
                    <a:pt x="0" y="46482"/>
                  </a:lnTo>
                  <a:lnTo>
                    <a:pt x="6350" y="46482"/>
                  </a:lnTo>
                  <a:lnTo>
                    <a:pt x="0" y="46482"/>
                  </a:lnTo>
                  <a:moveTo>
                    <a:pt x="12700" y="46482"/>
                  </a:moveTo>
                  <a:lnTo>
                    <a:pt x="12700" y="595630"/>
                  </a:lnTo>
                  <a:lnTo>
                    <a:pt x="6350" y="595630"/>
                  </a:lnTo>
                  <a:lnTo>
                    <a:pt x="12700" y="595630"/>
                  </a:lnTo>
                  <a:cubicBezTo>
                    <a:pt x="12700" y="614172"/>
                    <a:pt x="27940" y="629412"/>
                    <a:pt x="46990" y="629412"/>
                  </a:cubicBezTo>
                  <a:lnTo>
                    <a:pt x="1806575" y="629412"/>
                  </a:lnTo>
                  <a:cubicBezTo>
                    <a:pt x="1825625" y="629412"/>
                    <a:pt x="1840865" y="614172"/>
                    <a:pt x="1840865" y="595630"/>
                  </a:cubicBezTo>
                  <a:lnTo>
                    <a:pt x="1840865" y="46482"/>
                  </a:lnTo>
                  <a:cubicBezTo>
                    <a:pt x="1840865" y="27940"/>
                    <a:pt x="1825625" y="12700"/>
                    <a:pt x="1806575" y="12700"/>
                  </a:cubicBezTo>
                  <a:lnTo>
                    <a:pt x="46990" y="12700"/>
                  </a:lnTo>
                  <a:lnTo>
                    <a:pt x="46990" y="6350"/>
                  </a:lnTo>
                  <a:lnTo>
                    <a:pt x="46990" y="12700"/>
                  </a:lnTo>
                  <a:cubicBezTo>
                    <a:pt x="27940" y="12700"/>
                    <a:pt x="12700" y="27940"/>
                    <a:pt x="12700" y="46482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482074" y="495282"/>
            <a:ext cx="3223084" cy="41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</a:pPr>
            <a:r>
              <a:rPr lang="en-US" sz="2286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USE CASE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36386" y="1779384"/>
            <a:ext cx="9673228" cy="159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937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AI-Generated Marketing Campaigns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36386" y="3551688"/>
            <a:ext cx="10842637" cy="91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2171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Scenario:</a:t>
            </a:r>
            <a:r>
              <a:rPr lang="en-US" sz="217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A marketing manager needs to launch a campaign for a new SaaS product targeting small business owners on LinkedIn.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36386" y="4659211"/>
            <a:ext cx="250927" cy="33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 dirty="0">
                <a:solidFill>
                  <a:srgbClr val="4A4A45"/>
                </a:solidFill>
                <a:latin typeface="Lato Light"/>
                <a:ea typeface="Lato Light"/>
                <a:cs typeface="Lato Light"/>
                <a:sym typeface="Lato Light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736386" y="5114334"/>
            <a:ext cx="4725591" cy="28575"/>
            <a:chOff x="0" y="0"/>
            <a:chExt cx="6300788" cy="38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00851" cy="38100"/>
            </a:xfrm>
            <a:custGeom>
              <a:avLst/>
              <a:gdLst/>
              <a:ahLst/>
              <a:cxnLst/>
              <a:rect l="l" t="t" r="r" b="b"/>
              <a:pathLst>
                <a:path w="6300851" h="38100">
                  <a:moveTo>
                    <a:pt x="0" y="0"/>
                  </a:moveTo>
                  <a:lnTo>
                    <a:pt x="6300851" y="0"/>
                  </a:lnTo>
                  <a:lnTo>
                    <a:pt x="630085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736386" y="5287413"/>
            <a:ext cx="4361859" cy="40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Input Product &amp; Audience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36386" y="5765159"/>
            <a:ext cx="4725591" cy="813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Enter product details, target demographics, and platform specifications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84023" y="4659211"/>
            <a:ext cx="250927" cy="33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 dirty="0">
                <a:solidFill>
                  <a:srgbClr val="4A4A45"/>
                </a:solidFill>
                <a:latin typeface="Lato Light"/>
                <a:ea typeface="Lato Light"/>
                <a:cs typeface="Lato Light"/>
                <a:sym typeface="Lato Light"/>
              </a:rPr>
              <a:t>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684023" y="5114334"/>
            <a:ext cx="4725591" cy="28575"/>
            <a:chOff x="0" y="0"/>
            <a:chExt cx="6300788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00851" cy="38100"/>
            </a:xfrm>
            <a:custGeom>
              <a:avLst/>
              <a:gdLst/>
              <a:ahLst/>
              <a:cxnLst/>
              <a:rect l="l" t="t" r="r" b="b"/>
              <a:pathLst>
                <a:path w="6300851" h="38100">
                  <a:moveTo>
                    <a:pt x="0" y="0"/>
                  </a:moveTo>
                  <a:lnTo>
                    <a:pt x="6300851" y="0"/>
                  </a:lnTo>
                  <a:lnTo>
                    <a:pt x="630085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684023" y="5287413"/>
            <a:ext cx="3137449" cy="40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AI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84023" y="5765159"/>
            <a:ext cx="4725591" cy="813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MarketAI Suite processes information through Groq's advanced language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36386" y="6931971"/>
            <a:ext cx="250927" cy="33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 dirty="0">
                <a:solidFill>
                  <a:srgbClr val="4A4A45"/>
                </a:solidFill>
                <a:latin typeface="Lato Light"/>
                <a:ea typeface="Lato Light"/>
                <a:cs typeface="Lato Light"/>
                <a:sym typeface="Lato Light"/>
              </a:rPr>
              <a:t>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736386" y="7387085"/>
            <a:ext cx="9673228" cy="28575"/>
            <a:chOff x="0" y="0"/>
            <a:chExt cx="12897637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897612" cy="38100"/>
            </a:xfrm>
            <a:custGeom>
              <a:avLst/>
              <a:gdLst/>
              <a:ahLst/>
              <a:cxnLst/>
              <a:rect l="l" t="t" r="r" b="b"/>
              <a:pathLst>
                <a:path w="12897612" h="38100">
                  <a:moveTo>
                    <a:pt x="0" y="0"/>
                  </a:moveTo>
                  <a:lnTo>
                    <a:pt x="12897612" y="0"/>
                  </a:lnTo>
                  <a:lnTo>
                    <a:pt x="1289761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7736386" y="7560173"/>
            <a:ext cx="4623349" cy="40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dirty="0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Receive Comprehensive Strategy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36386" y="8028384"/>
            <a:ext cx="10317177" cy="87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2066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Get campaign objectives, 5 targeted content ideas, 3 ad copy variations, and platform-specific CTAs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3506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46187" y="1353141"/>
            <a:ext cx="9561614" cy="5418239"/>
            <a:chOff x="0" y="0"/>
            <a:chExt cx="12748819" cy="7224319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2748768" cy="7224268"/>
            </a:xfrm>
            <a:custGeom>
              <a:avLst/>
              <a:gdLst/>
              <a:ahLst/>
              <a:cxnLst/>
              <a:rect l="l" t="t" r="r" b="b"/>
              <a:pathLst>
                <a:path w="12748768" h="7224268">
                  <a:moveTo>
                    <a:pt x="0" y="0"/>
                  </a:moveTo>
                  <a:lnTo>
                    <a:pt x="12748768" y="0"/>
                  </a:lnTo>
                  <a:lnTo>
                    <a:pt x="12748768" y="7224268"/>
                  </a:lnTo>
                  <a:lnTo>
                    <a:pt x="0" y="7224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" b="-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742687" y="1830098"/>
            <a:ext cx="2321402" cy="777523"/>
            <a:chOff x="0" y="0"/>
            <a:chExt cx="1610322" cy="5393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0233" cy="539369"/>
            </a:xfrm>
            <a:custGeom>
              <a:avLst/>
              <a:gdLst/>
              <a:ahLst/>
              <a:cxnLst/>
              <a:rect l="l" t="t" r="r" b="b"/>
              <a:pathLst>
                <a:path w="1610233" h="539369">
                  <a:moveTo>
                    <a:pt x="0" y="41148"/>
                  </a:moveTo>
                  <a:cubicBezTo>
                    <a:pt x="0" y="18288"/>
                    <a:pt x="18796" y="0"/>
                    <a:pt x="41656" y="0"/>
                  </a:cubicBezTo>
                  <a:lnTo>
                    <a:pt x="1568577" y="0"/>
                  </a:lnTo>
                  <a:lnTo>
                    <a:pt x="1568577" y="6350"/>
                  </a:lnTo>
                  <a:lnTo>
                    <a:pt x="1568577" y="0"/>
                  </a:lnTo>
                  <a:cubicBezTo>
                    <a:pt x="1591564" y="0"/>
                    <a:pt x="1610233" y="18288"/>
                    <a:pt x="1610233" y="41148"/>
                  </a:cubicBezTo>
                  <a:lnTo>
                    <a:pt x="1603883" y="41148"/>
                  </a:lnTo>
                  <a:lnTo>
                    <a:pt x="1610233" y="41148"/>
                  </a:lnTo>
                  <a:lnTo>
                    <a:pt x="1610233" y="498221"/>
                  </a:lnTo>
                  <a:lnTo>
                    <a:pt x="1603883" y="498221"/>
                  </a:lnTo>
                  <a:lnTo>
                    <a:pt x="1610233" y="498221"/>
                  </a:lnTo>
                  <a:cubicBezTo>
                    <a:pt x="1610233" y="521081"/>
                    <a:pt x="1591437" y="539369"/>
                    <a:pt x="1568577" y="539369"/>
                  </a:cubicBezTo>
                  <a:lnTo>
                    <a:pt x="1568577" y="533019"/>
                  </a:lnTo>
                  <a:lnTo>
                    <a:pt x="1568577" y="539369"/>
                  </a:lnTo>
                  <a:lnTo>
                    <a:pt x="41656" y="539369"/>
                  </a:lnTo>
                  <a:lnTo>
                    <a:pt x="41656" y="533019"/>
                  </a:lnTo>
                  <a:lnTo>
                    <a:pt x="41656" y="539369"/>
                  </a:lnTo>
                  <a:cubicBezTo>
                    <a:pt x="18796" y="539369"/>
                    <a:pt x="0" y="521081"/>
                    <a:pt x="0" y="498221"/>
                  </a:cubicBezTo>
                  <a:lnTo>
                    <a:pt x="0" y="41148"/>
                  </a:lnTo>
                  <a:lnTo>
                    <a:pt x="6350" y="41148"/>
                  </a:lnTo>
                  <a:lnTo>
                    <a:pt x="0" y="41148"/>
                  </a:lnTo>
                  <a:moveTo>
                    <a:pt x="12700" y="41148"/>
                  </a:moveTo>
                  <a:lnTo>
                    <a:pt x="12700" y="498221"/>
                  </a:lnTo>
                  <a:lnTo>
                    <a:pt x="6350" y="498221"/>
                  </a:lnTo>
                  <a:lnTo>
                    <a:pt x="12700" y="498221"/>
                  </a:lnTo>
                  <a:cubicBezTo>
                    <a:pt x="12700" y="513842"/>
                    <a:pt x="25527" y="526669"/>
                    <a:pt x="41656" y="526669"/>
                  </a:cubicBezTo>
                  <a:lnTo>
                    <a:pt x="1568577" y="526669"/>
                  </a:lnTo>
                  <a:cubicBezTo>
                    <a:pt x="1584706" y="526669"/>
                    <a:pt x="1597533" y="513842"/>
                    <a:pt x="1597533" y="498221"/>
                  </a:cubicBezTo>
                  <a:lnTo>
                    <a:pt x="1597533" y="41148"/>
                  </a:lnTo>
                  <a:cubicBezTo>
                    <a:pt x="1597533" y="25527"/>
                    <a:pt x="1584706" y="12700"/>
                    <a:pt x="1568577" y="12700"/>
                  </a:cubicBezTo>
                  <a:lnTo>
                    <a:pt x="41656" y="12700"/>
                  </a:lnTo>
                  <a:lnTo>
                    <a:pt x="41656" y="6350"/>
                  </a:lnTo>
                  <a:lnTo>
                    <a:pt x="41656" y="12700"/>
                  </a:lnTo>
                  <a:cubicBezTo>
                    <a:pt x="25527" y="12700"/>
                    <a:pt x="12700" y="25527"/>
                    <a:pt x="12700" y="41148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868704" y="1955124"/>
            <a:ext cx="1816377" cy="55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2595" dirty="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USE CASE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47449" y="2640806"/>
            <a:ext cx="4903889" cy="138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Intelligent Sales Pitch Generation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47449" y="4221363"/>
            <a:ext cx="5777429" cy="76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8"/>
              </a:lnSpc>
            </a:pPr>
            <a:r>
              <a:rPr lang="en-US" sz="1988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Scenario:</a:t>
            </a:r>
            <a:r>
              <a:rPr lang="en-US" sz="1988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A sales representative pitches B2B enterprise software to a Fortune 500 IT Director.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42687" y="5157640"/>
            <a:ext cx="6252618" cy="1315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3"/>
              </a:lnSpc>
            </a:pPr>
            <a:r>
              <a:rPr lang="en-US" sz="2304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MarketAI Suite creates personalised, compelling pitches that address enterprise pain points and move prospects to the next sales stage.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46187" y="7146131"/>
            <a:ext cx="488899" cy="488899"/>
            <a:chOff x="0" y="0"/>
            <a:chExt cx="651866" cy="6518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1891" cy="651891"/>
            </a:xfrm>
            <a:custGeom>
              <a:avLst/>
              <a:gdLst/>
              <a:ahLst/>
              <a:cxnLst/>
              <a:rect l="l" t="t" r="r" b="b"/>
              <a:pathLst>
                <a:path w="651891" h="651891">
                  <a:moveTo>
                    <a:pt x="0" y="43434"/>
                  </a:moveTo>
                  <a:cubicBezTo>
                    <a:pt x="0" y="19431"/>
                    <a:pt x="19431" y="0"/>
                    <a:pt x="43434" y="0"/>
                  </a:cubicBezTo>
                  <a:lnTo>
                    <a:pt x="608457" y="0"/>
                  </a:lnTo>
                  <a:cubicBezTo>
                    <a:pt x="632460" y="0"/>
                    <a:pt x="651891" y="19431"/>
                    <a:pt x="651891" y="43434"/>
                  </a:cubicBezTo>
                  <a:lnTo>
                    <a:pt x="651891" y="608457"/>
                  </a:lnTo>
                  <a:cubicBezTo>
                    <a:pt x="651891" y="632460"/>
                    <a:pt x="632460" y="651891"/>
                    <a:pt x="608457" y="651891"/>
                  </a:cubicBezTo>
                  <a:lnTo>
                    <a:pt x="43434" y="651891"/>
                  </a:lnTo>
                  <a:cubicBezTo>
                    <a:pt x="19431" y="651891"/>
                    <a:pt x="0" y="632460"/>
                    <a:pt x="0" y="608457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301631" y="7201643"/>
            <a:ext cx="3061392" cy="35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30-Second Elevator Pitch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1631" y="7621934"/>
            <a:ext cx="6738195" cy="34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Concise value communication for time-constrained executives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48032" y="7146131"/>
            <a:ext cx="488899" cy="488899"/>
            <a:chOff x="0" y="0"/>
            <a:chExt cx="651866" cy="65186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1891" cy="651891"/>
            </a:xfrm>
            <a:custGeom>
              <a:avLst/>
              <a:gdLst/>
              <a:ahLst/>
              <a:cxnLst/>
              <a:rect l="l" t="t" r="r" b="b"/>
              <a:pathLst>
                <a:path w="651891" h="651891">
                  <a:moveTo>
                    <a:pt x="0" y="43434"/>
                  </a:moveTo>
                  <a:cubicBezTo>
                    <a:pt x="0" y="19431"/>
                    <a:pt x="19431" y="0"/>
                    <a:pt x="43434" y="0"/>
                  </a:cubicBezTo>
                  <a:lnTo>
                    <a:pt x="608457" y="0"/>
                  </a:lnTo>
                  <a:cubicBezTo>
                    <a:pt x="632460" y="0"/>
                    <a:pt x="651891" y="19431"/>
                    <a:pt x="651891" y="43434"/>
                  </a:cubicBezTo>
                  <a:lnTo>
                    <a:pt x="651891" y="608457"/>
                  </a:lnTo>
                  <a:cubicBezTo>
                    <a:pt x="651891" y="632460"/>
                    <a:pt x="632460" y="651891"/>
                    <a:pt x="608457" y="651891"/>
                  </a:cubicBezTo>
                  <a:lnTo>
                    <a:pt x="43434" y="651891"/>
                  </a:lnTo>
                  <a:cubicBezTo>
                    <a:pt x="19431" y="651891"/>
                    <a:pt x="0" y="632460"/>
                    <a:pt x="0" y="608457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903466" y="7201643"/>
            <a:ext cx="2873426" cy="35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Clear Value Proposition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03466" y="7621934"/>
            <a:ext cx="6738347" cy="34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Quantified business impact aligned to prospect priorities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46187" y="8300142"/>
            <a:ext cx="488899" cy="488899"/>
            <a:chOff x="0" y="0"/>
            <a:chExt cx="651866" cy="6518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51891" cy="651891"/>
            </a:xfrm>
            <a:custGeom>
              <a:avLst/>
              <a:gdLst/>
              <a:ahLst/>
              <a:cxnLst/>
              <a:rect l="l" t="t" r="r" b="b"/>
              <a:pathLst>
                <a:path w="651891" h="651891">
                  <a:moveTo>
                    <a:pt x="0" y="43434"/>
                  </a:moveTo>
                  <a:cubicBezTo>
                    <a:pt x="0" y="19431"/>
                    <a:pt x="19431" y="0"/>
                    <a:pt x="43434" y="0"/>
                  </a:cubicBezTo>
                  <a:lnTo>
                    <a:pt x="608457" y="0"/>
                  </a:lnTo>
                  <a:cubicBezTo>
                    <a:pt x="632460" y="0"/>
                    <a:pt x="651891" y="19431"/>
                    <a:pt x="651891" y="43434"/>
                  </a:cubicBezTo>
                  <a:lnTo>
                    <a:pt x="651891" y="608457"/>
                  </a:lnTo>
                  <a:cubicBezTo>
                    <a:pt x="651891" y="632460"/>
                    <a:pt x="632460" y="651891"/>
                    <a:pt x="608457" y="651891"/>
                  </a:cubicBezTo>
                  <a:lnTo>
                    <a:pt x="43434" y="651891"/>
                  </a:lnTo>
                  <a:cubicBezTo>
                    <a:pt x="19431" y="651891"/>
                    <a:pt x="0" y="632460"/>
                    <a:pt x="0" y="608457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2301631" y="8355654"/>
            <a:ext cx="2716559" cy="35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Key Differentiators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01631" y="8775944"/>
            <a:ext cx="6738195" cy="34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Competitive advantages addressing specific enterprise challenges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248032" y="8300142"/>
            <a:ext cx="488899" cy="488899"/>
            <a:chOff x="0" y="0"/>
            <a:chExt cx="651866" cy="65186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51891" cy="651891"/>
            </a:xfrm>
            <a:custGeom>
              <a:avLst/>
              <a:gdLst/>
              <a:ahLst/>
              <a:cxnLst/>
              <a:rect l="l" t="t" r="r" b="b"/>
              <a:pathLst>
                <a:path w="651891" h="651891">
                  <a:moveTo>
                    <a:pt x="0" y="43434"/>
                  </a:moveTo>
                  <a:cubicBezTo>
                    <a:pt x="0" y="19431"/>
                    <a:pt x="19431" y="0"/>
                    <a:pt x="43434" y="0"/>
                  </a:cubicBezTo>
                  <a:lnTo>
                    <a:pt x="608457" y="0"/>
                  </a:lnTo>
                  <a:cubicBezTo>
                    <a:pt x="632460" y="0"/>
                    <a:pt x="651891" y="19431"/>
                    <a:pt x="651891" y="43434"/>
                  </a:cubicBezTo>
                  <a:lnTo>
                    <a:pt x="651891" y="608457"/>
                  </a:lnTo>
                  <a:cubicBezTo>
                    <a:pt x="651891" y="632460"/>
                    <a:pt x="632460" y="651891"/>
                    <a:pt x="608457" y="651891"/>
                  </a:cubicBezTo>
                  <a:lnTo>
                    <a:pt x="43434" y="651891"/>
                  </a:lnTo>
                  <a:cubicBezTo>
                    <a:pt x="19431" y="651891"/>
                    <a:pt x="0" y="632460"/>
                    <a:pt x="0" y="608457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9903466" y="8355654"/>
            <a:ext cx="2873426" cy="35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Strategic Call-to-Action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03466" y="8775944"/>
            <a:ext cx="6738347" cy="34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Next-step recommendations to advance the sales process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957388" y="570909"/>
            <a:ext cx="1157440" cy="384277"/>
            <a:chOff x="0" y="0"/>
            <a:chExt cx="1543253" cy="5123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3304" cy="512318"/>
            </a:xfrm>
            <a:custGeom>
              <a:avLst/>
              <a:gdLst/>
              <a:ahLst/>
              <a:cxnLst/>
              <a:rect l="l" t="t" r="r" b="b"/>
              <a:pathLst>
                <a:path w="1543304" h="512318">
                  <a:moveTo>
                    <a:pt x="0" y="39624"/>
                  </a:moveTo>
                  <a:cubicBezTo>
                    <a:pt x="0" y="17653"/>
                    <a:pt x="18161" y="0"/>
                    <a:pt x="40259" y="0"/>
                  </a:cubicBezTo>
                  <a:lnTo>
                    <a:pt x="1503045" y="0"/>
                  </a:lnTo>
                  <a:lnTo>
                    <a:pt x="1503045" y="6350"/>
                  </a:lnTo>
                  <a:lnTo>
                    <a:pt x="1503045" y="0"/>
                  </a:lnTo>
                  <a:cubicBezTo>
                    <a:pt x="1525143" y="0"/>
                    <a:pt x="1543304" y="17653"/>
                    <a:pt x="1543304" y="39624"/>
                  </a:cubicBezTo>
                  <a:lnTo>
                    <a:pt x="1536954" y="39624"/>
                  </a:lnTo>
                  <a:lnTo>
                    <a:pt x="1543304" y="39624"/>
                  </a:lnTo>
                  <a:lnTo>
                    <a:pt x="1543304" y="472694"/>
                  </a:lnTo>
                  <a:lnTo>
                    <a:pt x="1536954" y="472694"/>
                  </a:lnTo>
                  <a:lnTo>
                    <a:pt x="1543304" y="472694"/>
                  </a:lnTo>
                  <a:cubicBezTo>
                    <a:pt x="1543304" y="494665"/>
                    <a:pt x="1525143" y="512318"/>
                    <a:pt x="1503045" y="512318"/>
                  </a:cubicBezTo>
                  <a:lnTo>
                    <a:pt x="1503045" y="505968"/>
                  </a:lnTo>
                  <a:lnTo>
                    <a:pt x="1503045" y="512318"/>
                  </a:lnTo>
                  <a:lnTo>
                    <a:pt x="40259" y="512318"/>
                  </a:lnTo>
                  <a:lnTo>
                    <a:pt x="40259" y="505968"/>
                  </a:lnTo>
                  <a:lnTo>
                    <a:pt x="40259" y="512318"/>
                  </a:lnTo>
                  <a:cubicBezTo>
                    <a:pt x="18161" y="512318"/>
                    <a:pt x="0" y="494665"/>
                    <a:pt x="0" y="472694"/>
                  </a:cubicBezTo>
                  <a:lnTo>
                    <a:pt x="0" y="39624"/>
                  </a:lnTo>
                  <a:lnTo>
                    <a:pt x="6350" y="39624"/>
                  </a:lnTo>
                  <a:lnTo>
                    <a:pt x="0" y="39624"/>
                  </a:lnTo>
                  <a:moveTo>
                    <a:pt x="12700" y="39624"/>
                  </a:moveTo>
                  <a:lnTo>
                    <a:pt x="12700" y="472694"/>
                  </a:lnTo>
                  <a:lnTo>
                    <a:pt x="6350" y="472694"/>
                  </a:lnTo>
                  <a:lnTo>
                    <a:pt x="12700" y="472694"/>
                  </a:lnTo>
                  <a:cubicBezTo>
                    <a:pt x="12700" y="487426"/>
                    <a:pt x="24892" y="499618"/>
                    <a:pt x="40259" y="499618"/>
                  </a:cubicBezTo>
                  <a:lnTo>
                    <a:pt x="1503045" y="499618"/>
                  </a:lnTo>
                  <a:cubicBezTo>
                    <a:pt x="1518285" y="499618"/>
                    <a:pt x="1530604" y="487426"/>
                    <a:pt x="1530604" y="472694"/>
                  </a:cubicBezTo>
                  <a:lnTo>
                    <a:pt x="1530604" y="39624"/>
                  </a:lnTo>
                  <a:cubicBezTo>
                    <a:pt x="1530604" y="24892"/>
                    <a:pt x="1518412" y="12700"/>
                    <a:pt x="1503045" y="12700"/>
                  </a:cubicBezTo>
                  <a:lnTo>
                    <a:pt x="40259" y="12700"/>
                  </a:lnTo>
                  <a:lnTo>
                    <a:pt x="40259" y="6350"/>
                  </a:lnTo>
                  <a:lnTo>
                    <a:pt x="40259" y="12700"/>
                  </a:lnTo>
                  <a:cubicBezTo>
                    <a:pt x="24892" y="12700"/>
                    <a:pt x="12700" y="24892"/>
                    <a:pt x="12700" y="39624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096538" y="609448"/>
            <a:ext cx="879129" cy="26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249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USE CASE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2150" y="992391"/>
            <a:ext cx="6564811" cy="66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Lead Qualification &amp; Scoring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2033" y="2008169"/>
            <a:ext cx="18538248" cy="42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3"/>
              </a:lnSpc>
            </a:pPr>
            <a:r>
              <a:rPr lang="en-US" sz="209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Scenario:</a:t>
            </a:r>
            <a:r>
              <a:rPr lang="en-US" sz="209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Sales team receives a lead with £50,000 budget, immediate implementation needs, and high urgency.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2033" y="3754022"/>
            <a:ext cx="4480789" cy="54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7"/>
              </a:lnSpc>
            </a:pPr>
            <a:r>
              <a:rPr lang="en-US" sz="3205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AI-Powered Assessment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52033" y="4751756"/>
            <a:ext cx="5899995" cy="112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6"/>
              </a:lnSpc>
            </a:pPr>
            <a:r>
              <a:rPr lang="en-US" sz="204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MarketAI Suite analyzes lead attributes across multiple qualification dimensions to deliver actionable intelligence for your sales team.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176640" y="2523677"/>
            <a:ext cx="9158583" cy="4882458"/>
            <a:chOff x="0" y="0"/>
            <a:chExt cx="12211444" cy="6509944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2211431" cy="6509893"/>
            </a:xfrm>
            <a:custGeom>
              <a:avLst/>
              <a:gdLst/>
              <a:ahLst/>
              <a:cxnLst/>
              <a:rect l="l" t="t" r="r" b="b"/>
              <a:pathLst>
                <a:path w="12211431" h="6509893">
                  <a:moveTo>
                    <a:pt x="0" y="0"/>
                  </a:moveTo>
                  <a:lnTo>
                    <a:pt x="12211431" y="0"/>
                  </a:lnTo>
                  <a:lnTo>
                    <a:pt x="12211431" y="6509893"/>
                  </a:lnTo>
                  <a:lnTo>
                    <a:pt x="0" y="6509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5" b="-15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8379466" y="7444235"/>
            <a:ext cx="208064" cy="208064"/>
            <a:chOff x="0" y="0"/>
            <a:chExt cx="277419" cy="2774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7368" cy="277368"/>
            </a:xfrm>
            <a:custGeom>
              <a:avLst/>
              <a:gdLst/>
              <a:ahLst/>
              <a:cxnLst/>
              <a:rect l="l" t="t" r="r" b="b"/>
              <a:pathLst>
                <a:path w="277368" h="277368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46888" y="0"/>
                  </a:lnTo>
                  <a:cubicBezTo>
                    <a:pt x="263779" y="0"/>
                    <a:pt x="277368" y="13589"/>
                    <a:pt x="277368" y="30480"/>
                  </a:cubicBezTo>
                  <a:lnTo>
                    <a:pt x="277368" y="246888"/>
                  </a:lnTo>
                  <a:cubicBezTo>
                    <a:pt x="277368" y="263779"/>
                    <a:pt x="263779" y="277368"/>
                    <a:pt x="246888" y="277368"/>
                  </a:cubicBezTo>
                  <a:lnTo>
                    <a:pt x="30480" y="277368"/>
                  </a:lnTo>
                  <a:cubicBezTo>
                    <a:pt x="13589" y="277368"/>
                    <a:pt x="0" y="263779"/>
                    <a:pt x="0" y="246888"/>
                  </a:cubicBezTo>
                  <a:close/>
                </a:path>
              </a:pathLst>
            </a:custGeom>
            <a:solidFill>
              <a:srgbClr val="28282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663730" y="7472810"/>
            <a:ext cx="659606" cy="17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Budget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051552" y="7444235"/>
            <a:ext cx="208064" cy="208064"/>
            <a:chOff x="0" y="0"/>
            <a:chExt cx="277419" cy="2774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7368" cy="277368"/>
            </a:xfrm>
            <a:custGeom>
              <a:avLst/>
              <a:gdLst/>
              <a:ahLst/>
              <a:cxnLst/>
              <a:rect l="l" t="t" r="r" b="b"/>
              <a:pathLst>
                <a:path w="277368" h="277368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46888" y="0"/>
                  </a:lnTo>
                  <a:cubicBezTo>
                    <a:pt x="263779" y="0"/>
                    <a:pt x="277368" y="13589"/>
                    <a:pt x="277368" y="30480"/>
                  </a:cubicBezTo>
                  <a:lnTo>
                    <a:pt x="277368" y="246888"/>
                  </a:lnTo>
                  <a:cubicBezTo>
                    <a:pt x="277368" y="263779"/>
                    <a:pt x="263779" y="277368"/>
                    <a:pt x="246888" y="277368"/>
                  </a:cubicBezTo>
                  <a:lnTo>
                    <a:pt x="30480" y="277368"/>
                  </a:lnTo>
                  <a:cubicBezTo>
                    <a:pt x="13589" y="277368"/>
                    <a:pt x="0" y="263779"/>
                    <a:pt x="0" y="246888"/>
                  </a:cubicBezTo>
                  <a:close/>
                </a:path>
              </a:pathLst>
            </a:custGeom>
            <a:solidFill>
              <a:srgbClr val="54544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0335816" y="7472810"/>
            <a:ext cx="787156" cy="17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Timeline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338599" y="7444235"/>
            <a:ext cx="208064" cy="208064"/>
            <a:chOff x="0" y="0"/>
            <a:chExt cx="277419" cy="2774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7368" cy="277368"/>
            </a:xfrm>
            <a:custGeom>
              <a:avLst/>
              <a:gdLst/>
              <a:ahLst/>
              <a:cxnLst/>
              <a:rect l="l" t="t" r="r" b="b"/>
              <a:pathLst>
                <a:path w="277368" h="277368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46888" y="0"/>
                  </a:lnTo>
                  <a:cubicBezTo>
                    <a:pt x="263779" y="0"/>
                    <a:pt x="277368" y="13589"/>
                    <a:pt x="277368" y="30480"/>
                  </a:cubicBezTo>
                  <a:lnTo>
                    <a:pt x="277368" y="246888"/>
                  </a:lnTo>
                  <a:cubicBezTo>
                    <a:pt x="277368" y="263779"/>
                    <a:pt x="263779" y="277368"/>
                    <a:pt x="246888" y="277368"/>
                  </a:cubicBezTo>
                  <a:lnTo>
                    <a:pt x="30480" y="277368"/>
                  </a:lnTo>
                  <a:cubicBezTo>
                    <a:pt x="13589" y="277368"/>
                    <a:pt x="0" y="263779"/>
                    <a:pt x="0" y="246888"/>
                  </a:cubicBezTo>
                  <a:close/>
                </a:path>
              </a:pathLst>
            </a:custGeom>
            <a:solidFill>
              <a:srgbClr val="7F7F73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622854" y="7472810"/>
            <a:ext cx="887463" cy="17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Authority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4188383" y="7444235"/>
            <a:ext cx="208064" cy="208064"/>
            <a:chOff x="0" y="0"/>
            <a:chExt cx="277419" cy="27741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7368" cy="277368"/>
            </a:xfrm>
            <a:custGeom>
              <a:avLst/>
              <a:gdLst/>
              <a:ahLst/>
              <a:cxnLst/>
              <a:rect l="l" t="t" r="r" b="b"/>
              <a:pathLst>
                <a:path w="277368" h="277368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46888" y="0"/>
                  </a:lnTo>
                  <a:cubicBezTo>
                    <a:pt x="263779" y="0"/>
                    <a:pt x="277368" y="13589"/>
                    <a:pt x="277368" y="30480"/>
                  </a:cubicBezTo>
                  <a:lnTo>
                    <a:pt x="277368" y="246888"/>
                  </a:lnTo>
                  <a:cubicBezTo>
                    <a:pt x="277368" y="263779"/>
                    <a:pt x="263779" y="277368"/>
                    <a:pt x="246888" y="277368"/>
                  </a:cubicBezTo>
                  <a:lnTo>
                    <a:pt x="30480" y="277368"/>
                  </a:lnTo>
                  <a:cubicBezTo>
                    <a:pt x="13589" y="277368"/>
                    <a:pt x="0" y="263779"/>
                    <a:pt x="0" y="246888"/>
                  </a:cubicBezTo>
                  <a:close/>
                </a:path>
              </a:pathLst>
            </a:custGeom>
            <a:solidFill>
              <a:srgbClr val="A7A79E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4472647" y="7472810"/>
            <a:ext cx="491728" cy="17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Need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62150" y="8205045"/>
            <a:ext cx="4660554" cy="58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5374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87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91298" y="8986685"/>
            <a:ext cx="2602116" cy="34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Lead Score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62150" y="9394031"/>
            <a:ext cx="4660554" cy="31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6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Quantified quality assessment (0-100 scale)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13652" y="8205045"/>
            <a:ext cx="4660554" cy="58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5374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76%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06633" y="8986685"/>
            <a:ext cx="2674591" cy="34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Conversion Probability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13652" y="9394031"/>
            <a:ext cx="4660554" cy="31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6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Data-driven likelihood of closing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65153" y="8205045"/>
            <a:ext cx="4660697" cy="58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5374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High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694444" y="8986685"/>
            <a:ext cx="2602116" cy="34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Priority Level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665153" y="9394031"/>
            <a:ext cx="4660697" cy="31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625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Recommended outreach urgency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920353"/>
            <a:ext cx="2185988" cy="532809"/>
            <a:chOff x="0" y="0"/>
            <a:chExt cx="2914650" cy="7104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14650" cy="710438"/>
            </a:xfrm>
            <a:custGeom>
              <a:avLst/>
              <a:gdLst/>
              <a:ahLst/>
              <a:cxnLst/>
              <a:rect l="l" t="t" r="r" b="b"/>
              <a:pathLst>
                <a:path w="2914650" h="710438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2869311" y="0"/>
                  </a:lnTo>
                  <a:cubicBezTo>
                    <a:pt x="2894330" y="0"/>
                    <a:pt x="2914650" y="20320"/>
                    <a:pt x="2914650" y="45339"/>
                  </a:cubicBezTo>
                  <a:lnTo>
                    <a:pt x="2914650" y="665099"/>
                  </a:lnTo>
                  <a:cubicBezTo>
                    <a:pt x="2914650" y="690118"/>
                    <a:pt x="2894330" y="710438"/>
                    <a:pt x="2869311" y="710438"/>
                  </a:cubicBezTo>
                  <a:lnTo>
                    <a:pt x="45339" y="710438"/>
                  </a:lnTo>
                  <a:cubicBezTo>
                    <a:pt x="20320" y="710438"/>
                    <a:pt x="0" y="690118"/>
                    <a:pt x="0" y="665099"/>
                  </a:cubicBezTo>
                  <a:close/>
                </a:path>
              </a:pathLst>
            </a:custGeom>
            <a:solidFill>
              <a:srgbClr val="E7E7E4"/>
            </a:solidFill>
          </p:spPr>
        </p:sp>
      </p:grpSp>
      <p:sp>
        <p:nvSpPr>
          <p:cNvPr id="8" name="Freeform 8" descr="preencoded.png"/>
          <p:cNvSpPr/>
          <p:nvPr/>
        </p:nvSpPr>
        <p:spPr>
          <a:xfrm>
            <a:off x="1162345" y="1073353"/>
            <a:ext cx="226809" cy="226809"/>
          </a:xfrm>
          <a:custGeom>
            <a:avLst/>
            <a:gdLst/>
            <a:ahLst/>
            <a:cxnLst/>
            <a:rect l="l" t="t" r="r" b="b"/>
            <a:pathLst>
              <a:path w="226809" h="226809">
                <a:moveTo>
                  <a:pt x="0" y="0"/>
                </a:moveTo>
                <a:lnTo>
                  <a:pt x="226810" y="0"/>
                </a:lnTo>
                <a:lnTo>
                  <a:pt x="226810" y="226809"/>
                </a:lnTo>
                <a:lnTo>
                  <a:pt x="0" y="2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82" r="-208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02569" y="929135"/>
            <a:ext cx="1505541" cy="43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KEY BENEFITS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1528467"/>
            <a:ext cx="13180962" cy="815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Transform Your Revenue Operations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2877741"/>
            <a:ext cx="1371600" cy="1371600"/>
            <a:chOff x="0" y="0"/>
            <a:chExt cx="1828800" cy="182880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718197" y="2858691"/>
            <a:ext cx="2084041" cy="134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Accelerated Time-to-Market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18197" y="4281335"/>
            <a:ext cx="2084041" cy="5085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Generate comprehensive campaigns and pitches in seconds, not hours. Deploy marketing strategies whilst your competition is still planning.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156597" y="2877741"/>
            <a:ext cx="1371600" cy="1371600"/>
            <a:chOff x="0" y="0"/>
            <a:chExt cx="1828800" cy="182880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882555" y="2858691"/>
            <a:ext cx="2084184" cy="134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Enhanced Targeting Precision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82555" y="4281335"/>
            <a:ext cx="2084184" cy="5085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AI-powered analysis ensures messaging resonates with specific audience segments, increasing engagement and conversion rates.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321108" y="2877741"/>
            <a:ext cx="1371600" cy="1371600"/>
            <a:chOff x="0" y="0"/>
            <a:chExt cx="1828800" cy="182880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1047066" y="2858691"/>
            <a:ext cx="2084184" cy="134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Improved Sales Efficiency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47066" y="4281335"/>
            <a:ext cx="2084184" cy="417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Prioritise high-quality leads with confidence, allocating resources to opportunities with the highest conversion probability.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485609" y="2877741"/>
            <a:ext cx="1371600" cy="1371600"/>
            <a:chOff x="0" y="0"/>
            <a:chExt cx="1828800" cy="1828800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5211577" y="2858691"/>
            <a:ext cx="2084184" cy="134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Intuitive User Experience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11577" y="4281335"/>
            <a:ext cx="2084184" cy="355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Modern interface designed for rapid adoption across marketing and sales teams, requiring minimal training.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65580" y="645842"/>
            <a:ext cx="8869108" cy="659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4"/>
              </a:lnSpc>
            </a:pPr>
            <a:r>
              <a:rPr lang="en-US" sz="4429" b="1" dirty="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Why </a:t>
            </a:r>
            <a:r>
              <a:rPr lang="en-US" sz="4429" b="1" dirty="0" err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Groq's</a:t>
            </a:r>
            <a:r>
              <a:rPr lang="en-US" sz="4429" b="1" dirty="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4429" b="1" dirty="0" err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LLaMA</a:t>
            </a:r>
            <a:r>
              <a:rPr lang="en-US" sz="4429" b="1" dirty="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 3.3 70B?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5217" y="1841154"/>
            <a:ext cx="5092673" cy="1891008"/>
            <a:chOff x="0" y="0"/>
            <a:chExt cx="6065037" cy="22520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65012" cy="2251964"/>
            </a:xfrm>
            <a:custGeom>
              <a:avLst/>
              <a:gdLst/>
              <a:ahLst/>
              <a:cxnLst/>
              <a:rect l="l" t="t" r="r" b="b"/>
              <a:pathLst>
                <a:path w="6065012" h="2251964">
                  <a:moveTo>
                    <a:pt x="0" y="40259"/>
                  </a:moveTo>
                  <a:cubicBezTo>
                    <a:pt x="0" y="18034"/>
                    <a:pt x="18034" y="0"/>
                    <a:pt x="40259" y="0"/>
                  </a:cubicBezTo>
                  <a:lnTo>
                    <a:pt x="6024753" y="0"/>
                  </a:lnTo>
                  <a:cubicBezTo>
                    <a:pt x="6046978" y="0"/>
                    <a:pt x="6065012" y="18034"/>
                    <a:pt x="6065012" y="40259"/>
                  </a:cubicBezTo>
                  <a:lnTo>
                    <a:pt x="6065012" y="2211705"/>
                  </a:lnTo>
                  <a:cubicBezTo>
                    <a:pt x="6065012" y="2233930"/>
                    <a:pt x="6046978" y="2251964"/>
                    <a:pt x="6024753" y="2251964"/>
                  </a:cubicBezTo>
                  <a:lnTo>
                    <a:pt x="40259" y="2251964"/>
                  </a:lnTo>
                  <a:cubicBezTo>
                    <a:pt x="18034" y="2251964"/>
                    <a:pt x="0" y="2233930"/>
                    <a:pt x="0" y="2211705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834286" y="2085364"/>
            <a:ext cx="2519810" cy="3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Unmatched 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4286" y="2533630"/>
            <a:ext cx="4857696" cy="99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83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Groq's optimised infrastructure delivers rapid inference times without compromising analytical depth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45217" y="3951237"/>
            <a:ext cx="5092673" cy="1891008"/>
            <a:chOff x="0" y="0"/>
            <a:chExt cx="6065037" cy="22520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65012" cy="2251964"/>
            </a:xfrm>
            <a:custGeom>
              <a:avLst/>
              <a:gdLst/>
              <a:ahLst/>
              <a:cxnLst/>
              <a:rect l="l" t="t" r="r" b="b"/>
              <a:pathLst>
                <a:path w="6065012" h="2251964">
                  <a:moveTo>
                    <a:pt x="0" y="40259"/>
                  </a:moveTo>
                  <a:cubicBezTo>
                    <a:pt x="0" y="18034"/>
                    <a:pt x="18034" y="0"/>
                    <a:pt x="40259" y="0"/>
                  </a:cubicBezTo>
                  <a:lnTo>
                    <a:pt x="6024753" y="0"/>
                  </a:lnTo>
                  <a:cubicBezTo>
                    <a:pt x="6046978" y="0"/>
                    <a:pt x="6065012" y="18034"/>
                    <a:pt x="6065012" y="40259"/>
                  </a:cubicBezTo>
                  <a:lnTo>
                    <a:pt x="6065012" y="2211705"/>
                  </a:lnTo>
                  <a:cubicBezTo>
                    <a:pt x="6065012" y="2233930"/>
                    <a:pt x="6046978" y="2251964"/>
                    <a:pt x="6024753" y="2251964"/>
                  </a:cubicBezTo>
                  <a:lnTo>
                    <a:pt x="40259" y="2251964"/>
                  </a:lnTo>
                  <a:cubicBezTo>
                    <a:pt x="18034" y="2251964"/>
                    <a:pt x="0" y="2233930"/>
                    <a:pt x="0" y="2211705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34286" y="4179837"/>
            <a:ext cx="2519810" cy="3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Advanced Reasoning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5973" y="4617093"/>
            <a:ext cx="4891162" cy="1014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7"/>
              </a:lnSpc>
            </a:pPr>
            <a:r>
              <a:rPr lang="en-US" sz="1843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70B parameter model provides sophisticated understanding of complex marketing and sales scenarios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45217" y="6064430"/>
            <a:ext cx="5092673" cy="1839310"/>
            <a:chOff x="0" y="0"/>
            <a:chExt cx="6235509" cy="22520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35483" cy="2251964"/>
            </a:xfrm>
            <a:custGeom>
              <a:avLst/>
              <a:gdLst/>
              <a:ahLst/>
              <a:cxnLst/>
              <a:rect l="l" t="t" r="r" b="b"/>
              <a:pathLst>
                <a:path w="6235483" h="2251964">
                  <a:moveTo>
                    <a:pt x="0" y="40259"/>
                  </a:moveTo>
                  <a:cubicBezTo>
                    <a:pt x="0" y="18034"/>
                    <a:pt x="18541" y="0"/>
                    <a:pt x="41391" y="0"/>
                  </a:cubicBezTo>
                  <a:lnTo>
                    <a:pt x="6194092" y="0"/>
                  </a:lnTo>
                  <a:cubicBezTo>
                    <a:pt x="6216942" y="0"/>
                    <a:pt x="6235483" y="18034"/>
                    <a:pt x="6235483" y="40259"/>
                  </a:cubicBezTo>
                  <a:lnTo>
                    <a:pt x="6235483" y="2211705"/>
                  </a:lnTo>
                  <a:cubicBezTo>
                    <a:pt x="6235483" y="2233930"/>
                    <a:pt x="6216942" y="2251964"/>
                    <a:pt x="6194092" y="2251964"/>
                  </a:cubicBezTo>
                  <a:lnTo>
                    <a:pt x="41391" y="2251964"/>
                  </a:lnTo>
                  <a:cubicBezTo>
                    <a:pt x="18541" y="2251964"/>
                    <a:pt x="0" y="2233930"/>
                    <a:pt x="0" y="2211705"/>
                  </a:cubicBezTo>
                  <a:close/>
                </a:path>
              </a:pathLst>
            </a:custGeom>
            <a:solidFill>
              <a:srgbClr val="E5DFD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759751" y="6289919"/>
            <a:ext cx="2519810" cy="3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Enterprise Reliability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9751" y="6816319"/>
            <a:ext cx="4863605" cy="99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2"/>
              </a:lnSpc>
            </a:pPr>
            <a:r>
              <a:rPr lang="en-US" sz="1833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Production-grade API ensures consistent performance for mission-critical revenue operations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239152" y="2484834"/>
            <a:ext cx="8869118" cy="5025781"/>
            <a:chOff x="0" y="0"/>
            <a:chExt cx="11825491" cy="6701041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1825478" cy="6701028"/>
            </a:xfrm>
            <a:custGeom>
              <a:avLst/>
              <a:gdLst/>
              <a:ahLst/>
              <a:cxnLst/>
              <a:rect l="l" t="t" r="r" b="b"/>
              <a:pathLst>
                <a:path w="11825478" h="6701028">
                  <a:moveTo>
                    <a:pt x="0" y="0"/>
                  </a:moveTo>
                  <a:lnTo>
                    <a:pt x="11825478" y="0"/>
                  </a:lnTo>
                  <a:lnTo>
                    <a:pt x="11825478" y="6701028"/>
                  </a:lnTo>
                  <a:lnTo>
                    <a:pt x="0" y="6701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1" b="-41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406736" y="8608066"/>
            <a:ext cx="14701535" cy="1030627"/>
            <a:chOff x="0" y="0"/>
            <a:chExt cx="18546369" cy="13001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546319" cy="1300100"/>
            </a:xfrm>
            <a:custGeom>
              <a:avLst/>
              <a:gdLst/>
              <a:ahLst/>
              <a:cxnLst/>
              <a:rect l="l" t="t" r="r" b="b"/>
              <a:pathLst>
                <a:path w="18546319" h="1300100">
                  <a:moveTo>
                    <a:pt x="0" y="40259"/>
                  </a:moveTo>
                  <a:cubicBezTo>
                    <a:pt x="0" y="18034"/>
                    <a:pt x="18034" y="0"/>
                    <a:pt x="40259" y="0"/>
                  </a:cubicBezTo>
                  <a:lnTo>
                    <a:pt x="18506060" y="0"/>
                  </a:lnTo>
                  <a:cubicBezTo>
                    <a:pt x="18528285" y="0"/>
                    <a:pt x="18546319" y="18034"/>
                    <a:pt x="18546319" y="40259"/>
                  </a:cubicBezTo>
                  <a:lnTo>
                    <a:pt x="18546319" y="1259840"/>
                  </a:lnTo>
                  <a:cubicBezTo>
                    <a:pt x="18546319" y="1282065"/>
                    <a:pt x="18528285" y="1300099"/>
                    <a:pt x="18506060" y="1300099"/>
                  </a:cubicBezTo>
                  <a:lnTo>
                    <a:pt x="40259" y="1300099"/>
                  </a:lnTo>
                  <a:cubicBezTo>
                    <a:pt x="18034" y="1300226"/>
                    <a:pt x="0" y="1282065"/>
                    <a:pt x="0" y="1259840"/>
                  </a:cubicBezTo>
                  <a:close/>
                </a:path>
              </a:pathLst>
            </a:custGeom>
            <a:solidFill>
              <a:srgbClr val="DBDBD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834286" y="8642495"/>
            <a:ext cx="13846435" cy="91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2698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Technical Excellence:</a:t>
            </a:r>
            <a:r>
              <a:rPr lang="en-US" sz="26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MarketAI Suite harnesses Groq's cutting-edge language processing capabilities to deliver enterprise-grade AI analysis that scales with your business needs.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739</Words>
  <Application>Microsoft Office PowerPoint</Application>
  <PresentationFormat>Custom</PresentationFormat>
  <Paragraphs>135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Franklin Gothic Heavy</vt:lpstr>
      <vt:lpstr>Calibri</vt:lpstr>
      <vt:lpstr>Lato Bold</vt:lpstr>
      <vt:lpstr>Lato Light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MarketAI-Suite-Intelligent-Sales-and-Marketing-Platform.pptx</dc:title>
  <cp:lastModifiedBy>Bhavya Sree Bandapalli</cp:lastModifiedBy>
  <cp:revision>3</cp:revision>
  <dcterms:created xsi:type="dcterms:W3CDTF">2006-08-16T00:00:00Z</dcterms:created>
  <dcterms:modified xsi:type="dcterms:W3CDTF">2026-02-11T09:28:35Z</dcterms:modified>
  <dc:identifier>DAHBAAguHco</dc:identifier>
</cp:coreProperties>
</file>